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3" r:id="rId2"/>
  </p:sldMasterIdLst>
  <p:notesMasterIdLst>
    <p:notesMasterId r:id="rId24"/>
  </p:notesMasterIdLst>
  <p:sldIdLst>
    <p:sldId id="258" r:id="rId3"/>
    <p:sldId id="301" r:id="rId4"/>
    <p:sldId id="345" r:id="rId5"/>
    <p:sldId id="348" r:id="rId6"/>
    <p:sldId id="313" r:id="rId7"/>
    <p:sldId id="353" r:id="rId8"/>
    <p:sldId id="300" r:id="rId9"/>
    <p:sldId id="354" r:id="rId10"/>
    <p:sldId id="349" r:id="rId11"/>
    <p:sldId id="302" r:id="rId12"/>
    <p:sldId id="352" r:id="rId13"/>
    <p:sldId id="351" r:id="rId14"/>
    <p:sldId id="350" r:id="rId15"/>
    <p:sldId id="355" r:id="rId16"/>
    <p:sldId id="264" r:id="rId17"/>
    <p:sldId id="358" r:id="rId18"/>
    <p:sldId id="359" r:id="rId19"/>
    <p:sldId id="356" r:id="rId20"/>
    <p:sldId id="305" r:id="rId21"/>
    <p:sldId id="308" r:id="rId22"/>
    <p:sldId id="30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53" autoAdjust="0"/>
    <p:restoredTop sz="94660"/>
  </p:normalViewPr>
  <p:slideViewPr>
    <p:cSldViewPr snapToGrid="0">
      <p:cViewPr>
        <p:scale>
          <a:sx n="122" d="100"/>
          <a:sy n="122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8F9A6-4DBB-4C29-9477-80059834B541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AB9A4-28C0-4842-A853-D76A53384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7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c31a18f13_37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fc31a18f13_37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fc31a18f13_37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3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992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CBD8F-8C37-CF6A-3FEF-16006CB1B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AC81DA-31A9-910C-7A50-3ECC6861A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F43B54-DA71-5701-D6EB-60DDCC09F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6259B-A407-1E87-8050-05E518BA6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760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544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A9550-4249-FB3B-C46B-554F89C14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3B5AA2-5D3B-524E-CD11-458CF72B9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9BDF72-881F-CB91-33BD-FEBBA5A47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12F930-F30E-CFCB-9531-D9C3F2C0F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904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65FD6-D1BC-5815-E0F1-19BDC8AC5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EDD1D-9B01-6905-8181-7DA3E4494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10A75C-DAA8-FC89-D4A4-B75BBF80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45186-3F95-539A-3D21-9A980305E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547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625E-F437-42A0-78E7-DFB58E34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C60F33-BE98-A791-AE66-E60CC2C8F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476855-2DCA-D497-78F8-EE3E19170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727D12-DDD8-CFB0-446F-9761B4F59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863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842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75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latin typeface="Noto Sans CJK JP"/>
            </a:endParaRPr>
          </a:p>
        </p:txBody>
      </p:sp>
      <p:sp>
        <p:nvSpPr>
          <p:cNvPr id="4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6F8BC-E149-467B-9B07-322468A900C8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8319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latin typeface="Noto Sans CJK JP"/>
            </a:endParaRPr>
          </a:p>
        </p:txBody>
      </p:sp>
      <p:sp>
        <p:nvSpPr>
          <p:cNvPr id="4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6F8BC-E149-467B-9B07-322468A900C8}" type="slidenum"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6783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8ECF0-180A-0DCC-508F-A237071A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EE0968-D5AC-87BE-581D-5D3E02F93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6A3B69-D71D-D3C0-1000-FAB76DA66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7B50CE-0711-7815-244E-8F87AEEDF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534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162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62301-EED0-F904-9F51-A25494E13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DE3816-C61D-3EB3-6C1B-ACE5CE9EC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56A6E6-ABE7-7127-B73A-1F0211413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052D1E-DD6E-5721-3BB5-361E588EA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29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49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65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PM10 CO </a:t>
            </a:r>
            <a:r>
              <a:rPr lang="ko-KR" altLang="en-US" dirty="0"/>
              <a:t>계절 </a:t>
            </a:r>
            <a:r>
              <a:rPr lang="en-US" altLang="ko-KR" dirty="0"/>
              <a:t>HUMIDITY TEMP ATM_PRESS WINDDIR SO2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4978-458E-7842-A32F-F403CBCFA7CA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13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8B57A-0C91-4DE6-8688-8797462F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6B457C-6FE9-4EB8-A64B-904B5D32F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B960D-3468-42D2-BBDF-733837DC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CAC95-E52F-4A28-BCBC-BAB32344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CE5E4-21D4-4053-9D43-6A8B3DBD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9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E9376-E49F-419E-9FBF-7E899574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640411-60C8-4822-9426-E3F44C61D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536B1-B862-47B9-91E6-4553F6AE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E895D-7C51-4509-BB60-065D3B99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F574A-6990-4F10-8F65-7CA38BD5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3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C47271-7B2E-4131-9577-04F834D5C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1E6309-1E15-458F-96A7-BEB457AEF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6F140-84BB-4BD2-9F3D-8F10D200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47ED5-98A4-4EE3-A760-55091F1D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E329A-44DE-40B7-9478-B377E110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제목 슬라이드">
  <p:cSld name="11_제목 슬라이드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>
            <a:spLocks noGrp="1"/>
          </p:cNvSpPr>
          <p:nvPr>
            <p:ph type="pic" idx="2"/>
          </p:nvPr>
        </p:nvSpPr>
        <p:spPr>
          <a:xfrm>
            <a:off x="-1" y="0"/>
            <a:ext cx="712651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32"/>
          <p:cNvSpPr>
            <a:spLocks noGrp="1"/>
          </p:cNvSpPr>
          <p:nvPr>
            <p:ph type="pic" idx="3"/>
          </p:nvPr>
        </p:nvSpPr>
        <p:spPr>
          <a:xfrm>
            <a:off x="8142514" y="1711224"/>
            <a:ext cx="2089831" cy="208983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973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A4BDF5E-56E6-45FE-B310-DE23288FA7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5313" y="2481942"/>
            <a:ext cx="3381375" cy="338137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239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91F377E0-0832-4192-8A9F-3C1F538E81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831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01CF42-BFE7-4F01-8B62-5EA472991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100" y="0"/>
            <a:ext cx="6819900" cy="6858000"/>
          </a:xfrm>
          <a:prstGeom prst="parallelogram">
            <a:avLst>
              <a:gd name="adj" fmla="val 35103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514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DD2F1BAB-D98C-4D81-83EB-1A47CC92B6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4437" y="3060701"/>
            <a:ext cx="4977264" cy="3276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0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47B1FA-15AC-4BE3-BB94-85D72DA8F0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076700"/>
            <a:ext cx="4013200" cy="2781300"/>
          </a:xfrm>
          <a:custGeom>
            <a:avLst/>
            <a:gdLst>
              <a:gd name="connsiteX0" fmla="*/ 0 w 4013200"/>
              <a:gd name="connsiteY0" fmla="*/ 0 h 2781300"/>
              <a:gd name="connsiteX1" fmla="*/ 4013200 w 4013200"/>
              <a:gd name="connsiteY1" fmla="*/ 0 h 2781300"/>
              <a:gd name="connsiteX2" fmla="*/ 3036880 w 4013200"/>
              <a:gd name="connsiteY2" fmla="*/ 2781300 h 2781300"/>
              <a:gd name="connsiteX3" fmla="*/ 0 w 4013200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3200" h="2781300">
                <a:moveTo>
                  <a:pt x="0" y="0"/>
                </a:moveTo>
                <a:lnTo>
                  <a:pt x="4013200" y="0"/>
                </a:lnTo>
                <a:lnTo>
                  <a:pt x="3036880" y="2781300"/>
                </a:lnTo>
                <a:lnTo>
                  <a:pt x="0" y="278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BA9F11D-4418-4952-BC04-E6BBB759F3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72400" y="0"/>
            <a:ext cx="4419600" cy="2781300"/>
          </a:xfrm>
          <a:custGeom>
            <a:avLst/>
            <a:gdLst>
              <a:gd name="connsiteX0" fmla="*/ 976320 w 4419600"/>
              <a:gd name="connsiteY0" fmla="*/ 0 h 2781300"/>
              <a:gd name="connsiteX1" fmla="*/ 4419600 w 4419600"/>
              <a:gd name="connsiteY1" fmla="*/ 0 h 2781300"/>
              <a:gd name="connsiteX2" fmla="*/ 4419600 w 4419600"/>
              <a:gd name="connsiteY2" fmla="*/ 2781300 h 2781300"/>
              <a:gd name="connsiteX3" fmla="*/ 0 w 4419600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781300">
                <a:moveTo>
                  <a:pt x="976320" y="0"/>
                </a:moveTo>
                <a:lnTo>
                  <a:pt x="4419600" y="0"/>
                </a:lnTo>
                <a:lnTo>
                  <a:pt x="4419600" y="2781300"/>
                </a:lnTo>
                <a:lnTo>
                  <a:pt x="0" y="278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024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03E243-4ADA-49E9-92A7-DD66BA5ABC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18408" y="3136900"/>
            <a:ext cx="1701800" cy="17018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95386BDF-81AB-4A04-B983-2C71D7F6BA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45472" y="3136900"/>
            <a:ext cx="1701800" cy="17018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7BE90494-53E8-4ED2-939D-C8FBAA776A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72536" y="3136900"/>
            <a:ext cx="1701800" cy="17018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0A2430B7-A467-4406-BBF7-CE2AC7C3E2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9600" y="3136900"/>
            <a:ext cx="1701800" cy="17018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175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499A6E-F844-4133-92BE-6AD0D4C3D1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8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73474-7473-453C-9238-07FC3D87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21FA5-561A-48C4-BF95-2C5813A0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A4A22-0167-497F-A943-EC7E9855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4C577-FD80-4BEA-A821-1638B750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2FE7B-BC3E-4EC3-B523-A393FE7B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43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BAC4071B-C0B8-49A7-8ECB-AEF1F28B93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3800" y="0"/>
            <a:ext cx="4191000" cy="4978400"/>
          </a:xfrm>
          <a:prstGeom prst="parallelogram">
            <a:avLst>
              <a:gd name="adj" fmla="val 43839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4A5445F-0F61-422B-B951-1F9D35BE9D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3601" y="2935624"/>
            <a:ext cx="3302000" cy="3922376"/>
          </a:xfrm>
          <a:prstGeom prst="parallelogram">
            <a:avLst>
              <a:gd name="adj" fmla="val 43839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120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2B27C3-D8C8-410B-A436-87BEB4A0EF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7600" y="2954267"/>
            <a:ext cx="2815521" cy="1752600"/>
          </a:xfrm>
          <a:prstGeom prst="parallelogram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92AC31F4-8CE3-44B5-A4AF-A2AD8E3D8E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8240" y="2954267"/>
            <a:ext cx="2815521" cy="1752600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1C19970-1819-4642-AE31-FC8ABDED3B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8879" y="2954267"/>
            <a:ext cx="2815521" cy="1752600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837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86FC086-544A-4713-BFA0-736FC6C28C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4700" y="1100067"/>
            <a:ext cx="7137400" cy="1719333"/>
          </a:xfrm>
          <a:prstGeom prst="parallelogram">
            <a:avLst>
              <a:gd name="adj" fmla="val 27216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270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206FF158-D247-4F89-8E63-DC1B617E60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882900"/>
            <a:ext cx="6946900" cy="3975100"/>
          </a:xfrm>
          <a:custGeom>
            <a:avLst/>
            <a:gdLst>
              <a:gd name="connsiteX0" fmla="*/ 0 w 6946900"/>
              <a:gd name="connsiteY0" fmla="*/ 0 h 3975100"/>
              <a:gd name="connsiteX1" fmla="*/ 6946900 w 6946900"/>
              <a:gd name="connsiteY1" fmla="*/ 0 h 3975100"/>
              <a:gd name="connsiteX2" fmla="*/ 5865037 w 6946900"/>
              <a:gd name="connsiteY2" fmla="*/ 3975100 h 3975100"/>
              <a:gd name="connsiteX3" fmla="*/ 0 w 6946900"/>
              <a:gd name="connsiteY3" fmla="*/ 3975100 h 397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6900" h="3975100">
                <a:moveTo>
                  <a:pt x="0" y="0"/>
                </a:moveTo>
                <a:lnTo>
                  <a:pt x="6946900" y="0"/>
                </a:lnTo>
                <a:lnTo>
                  <a:pt x="5865037" y="3975100"/>
                </a:lnTo>
                <a:lnTo>
                  <a:pt x="0" y="3975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29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51C325-BEFD-4151-9619-1D5E2B190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5600" y="2527300"/>
            <a:ext cx="4229100" cy="269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9DE009B-FD79-42FD-8CC0-B8157265EB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7302" y="2527300"/>
            <a:ext cx="4229098" cy="2692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50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91C321B-B9B4-4E82-A250-DDD7013424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6488" y="3594100"/>
            <a:ext cx="9979025" cy="2311400"/>
          </a:xfrm>
          <a:prstGeom prst="parallelogram">
            <a:avLst>
              <a:gd name="adj" fmla="val 27216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813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D04E360-4718-4B09-B652-281F4F1718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2757713" cy="6857998"/>
          </a:xfrm>
          <a:custGeom>
            <a:avLst/>
            <a:gdLst>
              <a:gd name="connsiteX0" fmla="*/ 0 w 2757713"/>
              <a:gd name="connsiteY0" fmla="*/ 0 h 6857998"/>
              <a:gd name="connsiteX1" fmla="*/ 2757713 w 2757713"/>
              <a:gd name="connsiteY1" fmla="*/ 0 h 6857998"/>
              <a:gd name="connsiteX2" fmla="*/ 1535808 w 2757713"/>
              <a:gd name="connsiteY2" fmla="*/ 6857998 h 6857998"/>
              <a:gd name="connsiteX3" fmla="*/ 0 w 275771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713" h="6857998">
                <a:moveTo>
                  <a:pt x="0" y="0"/>
                </a:moveTo>
                <a:lnTo>
                  <a:pt x="2757713" y="0"/>
                </a:lnTo>
                <a:lnTo>
                  <a:pt x="1535808" y="6857998"/>
                </a:lnTo>
                <a:lnTo>
                  <a:pt x="0" y="6857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820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8CFDCE-4F9D-4C03-A7C7-9A10D994F0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80450" y="1672431"/>
            <a:ext cx="3511550" cy="35131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6BAA96B-2F3B-41D1-9B92-236D98CAE0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8900" y="1672431"/>
            <a:ext cx="3511550" cy="3513138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49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510B60C-25AC-44E6-838C-2772964530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1550" y="1672431"/>
            <a:ext cx="3511550" cy="35131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2B2BB81-65E0-47EE-9AA1-EEAA82FA61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72431"/>
            <a:ext cx="3511550" cy="3513138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9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EAFB48-B5E9-4CE5-9279-8CF75C5115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2000" y="0"/>
            <a:ext cx="5762172" cy="6858000"/>
          </a:xfrm>
          <a:prstGeom prst="parallelogram">
            <a:avLst>
              <a:gd name="adj" fmla="val 31581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8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06833-5B6D-428E-AD22-375525356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15F4D-450F-447D-9FC7-891F59322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0EF54-8522-4AAA-9251-9FB8418D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12C9C-D002-4087-ADE2-691F7D05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9A71B-8833-43DF-BF18-CCDC67C2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187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B5234F4-295D-4688-8F8B-C9BCF3BF9F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69279" y="656162"/>
            <a:ext cx="3250950" cy="1658867"/>
          </a:xfrm>
          <a:prstGeom prst="parallelogram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DC3A90A-31DF-4C61-9258-99CFD7B7B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6068" y="2599567"/>
            <a:ext cx="3250950" cy="1658867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109E523-883A-4BFC-A229-2BF2515938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69279" y="4542971"/>
            <a:ext cx="3250950" cy="1658867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643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1D798B-E723-47AE-BE8B-BE7876745A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11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7422C0-2828-4170-8F43-A940C55991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896" y="1259869"/>
            <a:ext cx="3875189" cy="4338262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96BCA97-ABC4-4066-81C3-CD3AB6F9D8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87989" y="1259869"/>
            <a:ext cx="3875189" cy="4338262"/>
          </a:xfrm>
          <a:prstGeom prst="parallelogram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26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D9164-C588-446C-B08C-ECB22AD5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047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94EE364-66DB-49D4-8CAC-5728A1C3FA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171" y="0"/>
            <a:ext cx="8969830" cy="6858000"/>
          </a:xfrm>
          <a:custGeom>
            <a:avLst/>
            <a:gdLst>
              <a:gd name="connsiteX0" fmla="*/ 2165825 w 9085943"/>
              <a:gd name="connsiteY0" fmla="*/ 0 h 6858000"/>
              <a:gd name="connsiteX1" fmla="*/ 9085943 w 9085943"/>
              <a:gd name="connsiteY1" fmla="*/ 0 h 6858000"/>
              <a:gd name="connsiteX2" fmla="*/ 9085943 w 9085943"/>
              <a:gd name="connsiteY2" fmla="*/ 6858000 h 6858000"/>
              <a:gd name="connsiteX3" fmla="*/ 0 w 90859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5943" h="6858000">
                <a:moveTo>
                  <a:pt x="2165825" y="0"/>
                </a:moveTo>
                <a:lnTo>
                  <a:pt x="9085943" y="0"/>
                </a:lnTo>
                <a:lnTo>
                  <a:pt x="908594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318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0214B74-4C96-4D07-A4FA-9D9ED8E05A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31428" y="1100067"/>
            <a:ext cx="5190671" cy="1719333"/>
          </a:xfrm>
          <a:prstGeom prst="parallelogram">
            <a:avLst>
              <a:gd name="adj" fmla="val 27216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8214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A4BDF5E-56E6-45FE-B310-DE23288FA7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5313" y="2481942"/>
            <a:ext cx="3381375" cy="338137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86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0FF76BA-BFF9-4FEF-8FAA-A15EDAD2B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7126516" cy="6858000"/>
          </a:xfrm>
          <a:custGeom>
            <a:avLst/>
            <a:gdLst>
              <a:gd name="connsiteX0" fmla="*/ 0 w 7126516"/>
              <a:gd name="connsiteY0" fmla="*/ 0 h 6858000"/>
              <a:gd name="connsiteX1" fmla="*/ 7126516 w 7126516"/>
              <a:gd name="connsiteY1" fmla="*/ 0 h 6858000"/>
              <a:gd name="connsiteX2" fmla="*/ 4960691 w 7126516"/>
              <a:gd name="connsiteY2" fmla="*/ 6858000 h 6858000"/>
              <a:gd name="connsiteX3" fmla="*/ 0 w 71265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6516" h="6858000">
                <a:moveTo>
                  <a:pt x="0" y="0"/>
                </a:moveTo>
                <a:lnTo>
                  <a:pt x="7126516" y="0"/>
                </a:lnTo>
                <a:lnTo>
                  <a:pt x="49606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9FAB1F6-B52F-4656-BB16-6348AE9F04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42514" y="1711224"/>
            <a:ext cx="2089831" cy="208983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70DCF75-E080-49FB-AA9F-56879DF80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497942"/>
            <a:ext cx="11449050" cy="1059930"/>
          </a:xfrm>
        </p:spPr>
        <p:txBody>
          <a:bodyPr>
            <a:normAutofit/>
          </a:bodyPr>
          <a:lstStyle>
            <a:lvl1pPr marL="0" algn="ctr" defTabSz="914400" rtl="0" eaLnBrk="1" latinLnBrk="1" hangingPunct="1">
              <a:defRPr lang="ko-KR" altLang="en-US" sz="4400" b="1" kern="1200" spc="-15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577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B9A2D-DD4C-4B64-AFA5-2A3458D392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5425" y="1479550"/>
            <a:ext cx="5905500" cy="1788752"/>
          </a:xfrm>
        </p:spPr>
        <p:txBody>
          <a:bodyPr anchor="t">
            <a:normAutofit/>
          </a:bodyPr>
          <a:lstStyle>
            <a:lvl1pPr marL="0" algn="l" defTabSz="914400" rtl="0" eaLnBrk="1" latinLnBrk="1" hangingPunct="1">
              <a:defRPr lang="ko-KR" altLang="en-US" sz="4400" b="1" kern="1200" spc="-15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4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48D90-FC28-45E8-B634-9A63C38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1127D-2303-40D2-8D71-35462CBD0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782357-421E-4D34-B51C-8DC5A54DC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CFB25-A4AA-47E7-B93C-DA6B1F9D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59989-1003-4C96-8E01-9998AFEE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81770E-E688-4BA5-B946-9A038096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599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B9A2D-DD4C-4B64-AFA5-2A3458D392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6190" y="1755775"/>
            <a:ext cx="4870010" cy="1476312"/>
          </a:xfrm>
        </p:spPr>
        <p:txBody>
          <a:bodyPr anchor="t">
            <a:no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b="1" kern="1200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7551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C9EEA99-39EC-4C94-BE53-E3E4AEEAD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208"/>
            <a:ext cx="4753069" cy="5131584"/>
          </a:xfrm>
          <a:custGeom>
            <a:avLst/>
            <a:gdLst>
              <a:gd name="connsiteX0" fmla="*/ 0 w 5355742"/>
              <a:gd name="connsiteY0" fmla="*/ 0 h 5786563"/>
              <a:gd name="connsiteX1" fmla="*/ 5355742 w 5355742"/>
              <a:gd name="connsiteY1" fmla="*/ 0 h 5786563"/>
              <a:gd name="connsiteX2" fmla="*/ 5355742 w 5355742"/>
              <a:gd name="connsiteY2" fmla="*/ 5786563 h 5786563"/>
              <a:gd name="connsiteX3" fmla="*/ 0 w 5355742"/>
              <a:gd name="connsiteY3" fmla="*/ 5786563 h 578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742" h="5786563">
                <a:moveTo>
                  <a:pt x="0" y="0"/>
                </a:moveTo>
                <a:lnTo>
                  <a:pt x="5355742" y="0"/>
                </a:lnTo>
                <a:lnTo>
                  <a:pt x="5355742" y="5786563"/>
                </a:lnTo>
                <a:lnTo>
                  <a:pt x="0" y="5786563"/>
                </a:lnTo>
                <a:close/>
              </a:path>
            </a:pathLst>
          </a:custGeom>
        </p:spPr>
      </p:pic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48794F-78A2-4489-8DBF-053C282E94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725" y="1128366"/>
            <a:ext cx="4504806" cy="332262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EB55044-1A64-49E6-B83A-151A32195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5698" y="1647133"/>
            <a:ext cx="4870010" cy="1476312"/>
          </a:xfrm>
        </p:spPr>
        <p:txBody>
          <a:bodyPr anchor="t">
            <a:no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b="1" kern="1200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509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5ECFBF-0622-4B6F-9596-3D77E6F1D7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6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82CEE-DB9E-44E9-BDC5-1948B5E6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20BC4B-A548-40C5-B098-C75F8094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A1E96-1A48-4FE3-BD71-E07701BCE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4F9BC2-2149-4A76-9AAA-7CD4A8C56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178E7-0BA0-4C35-918F-1682AEACB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A1B727-F8EA-41E2-B223-32E33D71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1E48AD-845F-46F7-99A3-10FA2D26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41B1C9-ADD1-4F26-BD91-82CC8A82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7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FE3E3-A02D-437D-B56B-462A4DFA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5BA3FA-B623-4D15-9C9E-6C90F055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491D21-6582-47D0-8E84-9436B7C7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33F4E7-704F-4761-8239-EA92B891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81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C15BC3-FD16-4F1D-9CE2-C8403289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B2359-610D-403A-B2A2-40694442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84FB05-2860-42CF-BD24-C4D59A36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8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99E7C-3C52-417C-9392-1C75A364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F5925D-2687-4F9D-9AC4-2751CA0FC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4F6AE6-398B-4C3F-AE69-5D2478BB9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25D060-3EFC-420C-BCE5-01D1DA7C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AF03D-D2E2-4524-B3A8-B25995ED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2B46E-AF13-45AC-A269-096AE391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B6C7-062F-45AE-B97E-5C9EB5A98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0E333C-6C80-4886-A7CD-8253D9423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2FDC95-5F4E-4F01-8302-0F3EA8394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3C9D5-3D1C-49C6-96AD-D96C3641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ECDCE9-0E10-44EB-938C-531CD057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1905F0-F69C-4C92-ADB6-5BA08C0E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4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0D5C6D-851F-4D20-9829-ADA71073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EFAFE-3C1E-4754-822B-8C8AA50C6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66BC1-82BF-4004-8DBF-FE1275A6D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23EB-429F-46BF-9B64-FAE66CE27C6D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328945-0AD7-4CEE-8F7F-378B8BCDD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6225A-D8FA-4FDD-8289-6824F973A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47E7E-B201-4C49-A6A3-5C92E5A42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99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2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D6EDE0-8D56-4C35-9EE0-1B1567DD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DC1A1D-052F-48AE-AB64-AFE335323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CC5FE-59BA-46ED-A688-3649065BE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8215-551F-41AE-A33E-6D2D302C7F0F}" type="datetimeFigureOut">
              <a:rPr lang="ko-KR" altLang="en-US" smtClean="0"/>
              <a:t>2024. 12. 30.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737F2-0DBB-4D7E-99AC-5A91ED93D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F2479-4AD3-4D7B-B482-89BDD1112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8A27C-6BD4-4E7C-A9A2-00490F02D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6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4" descr="하늘, 실외, 도시, 일이(가) 표시된 사진&#10;&#10;자동 생성된 설명">
            <a:extLst>
              <a:ext uri="{FF2B5EF4-FFF2-40B4-BE49-F238E27FC236}">
                <a16:creationId xmlns:a16="http://schemas.microsoft.com/office/drawing/2014/main" id="{1E083B2F-44BA-4493-B8E6-3CFC44945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5" name="Google Shape;175;p61"/>
          <p:cNvSpPr/>
          <p:nvPr/>
        </p:nvSpPr>
        <p:spPr>
          <a:xfrm>
            <a:off x="5604970" y="2428291"/>
            <a:ext cx="1173600" cy="1709100"/>
          </a:xfrm>
          <a:prstGeom prst="parallelogram">
            <a:avLst>
              <a:gd name="adj" fmla="val 44019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1"/>
          <p:cNvSpPr txBox="1"/>
          <p:nvPr/>
        </p:nvSpPr>
        <p:spPr>
          <a:xfrm>
            <a:off x="1172685" y="2974590"/>
            <a:ext cx="9846630" cy="5847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sz="3200" b="1" dirty="0">
                <a:solidFill>
                  <a:schemeClr val="dk1"/>
                </a:solidFill>
              </a:rPr>
              <a:t>Analysis of Factors Influencing Fine Dust</a:t>
            </a:r>
          </a:p>
        </p:txBody>
      </p:sp>
      <p:sp>
        <p:nvSpPr>
          <p:cNvPr id="178" name="Google Shape;178;p61"/>
          <p:cNvSpPr/>
          <p:nvPr/>
        </p:nvSpPr>
        <p:spPr>
          <a:xfrm>
            <a:off x="10740119" y="3448050"/>
            <a:ext cx="1356060" cy="3417654"/>
          </a:xfrm>
          <a:prstGeom prst="parallelogram">
            <a:avLst>
              <a:gd name="adj" fmla="val 80436"/>
            </a:avLst>
          </a:prstGeom>
          <a:solidFill>
            <a:srgbClr val="4683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1"/>
          <p:cNvSpPr/>
          <p:nvPr/>
        </p:nvSpPr>
        <p:spPr>
          <a:xfrm>
            <a:off x="10740119" y="3440346"/>
            <a:ext cx="1356060" cy="3417654"/>
          </a:xfrm>
          <a:prstGeom prst="parallelogram">
            <a:avLst>
              <a:gd name="adj" fmla="val 80436"/>
            </a:avLst>
          </a:prstGeom>
          <a:solidFill>
            <a:srgbClr val="4683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1"/>
          <p:cNvSpPr txBox="1"/>
          <p:nvPr/>
        </p:nvSpPr>
        <p:spPr>
          <a:xfrm>
            <a:off x="6187395" y="6271211"/>
            <a:ext cx="4510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SeonYoung</a:t>
            </a:r>
            <a:r>
              <a:rPr lang="en-US" altLang="ko-KR" sz="1600" b="1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Jhang</a:t>
            </a:r>
            <a:endParaRPr sz="1600" b="1" i="0" u="none" strike="noStrike" cap="none" dirty="0">
              <a:solidFill>
                <a:srgbClr val="FF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EC43EC9-6058-4846-AB24-8A9E9F4B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63" y="2502539"/>
            <a:ext cx="5707198" cy="29773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64BF37-559E-4939-9700-94F971F9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57" y="2604313"/>
            <a:ext cx="4231362" cy="277379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A27972-500C-4413-9661-8662C45A9CC2}"/>
              </a:ext>
            </a:extLst>
          </p:cNvPr>
          <p:cNvSpPr txBox="1"/>
          <p:nvPr/>
        </p:nvSpPr>
        <p:spPr>
          <a:xfrm>
            <a:off x="849555" y="1728605"/>
            <a:ext cx="432426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Checking the distribution through a Histogram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0BFC98-1055-468E-9663-D2698327D17D}"/>
              </a:ext>
            </a:extLst>
          </p:cNvPr>
          <p:cNvSpPr txBox="1"/>
          <p:nvPr/>
        </p:nvSpPr>
        <p:spPr>
          <a:xfrm>
            <a:off x="5656729" y="1728605"/>
            <a:ext cx="530710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b="1" dirty="0"/>
              <a:t>Verifying the trend of fine dust over time using a Line Graph.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B8432-18DC-4B05-8ABD-9E381058DF0B}"/>
              </a:ext>
            </a:extLst>
          </p:cNvPr>
          <p:cNvSpPr txBox="1"/>
          <p:nvPr/>
        </p:nvSpPr>
        <p:spPr>
          <a:xfrm>
            <a:off x="171559" y="46982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EDA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25" name="Google Shape;189;p62">
            <a:extLst>
              <a:ext uri="{FF2B5EF4-FFF2-40B4-BE49-F238E27FC236}">
                <a16:creationId xmlns:a16="http://schemas.microsoft.com/office/drawing/2014/main" id="{F0558A9F-6E26-4C30-BF9F-F5FDCBE53644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738294-0588-4D9A-832F-35B47B134F3F}"/>
              </a:ext>
            </a:extLst>
          </p:cNvPr>
          <p:cNvSpPr/>
          <p:nvPr/>
        </p:nvSpPr>
        <p:spPr>
          <a:xfrm>
            <a:off x="289528" y="1177753"/>
            <a:ext cx="11570777" cy="5494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E6B655-459A-4377-A8EE-852C049C1023}"/>
              </a:ext>
            </a:extLst>
          </p:cNvPr>
          <p:cNvSpPr txBox="1"/>
          <p:nvPr/>
        </p:nvSpPr>
        <p:spPr>
          <a:xfrm>
            <a:off x="208846" y="707662"/>
            <a:ext cx="38078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/>
              <a:t>1) Target Variable</a:t>
            </a:r>
            <a:r>
              <a:rPr lang="ko-KR" altLang="en-US" b="1" dirty="0"/>
              <a:t> </a:t>
            </a:r>
            <a:r>
              <a:rPr lang="en-US" altLang="ko-KR" b="1" dirty="0"/>
              <a:t>(PM10)</a:t>
            </a:r>
          </a:p>
        </p:txBody>
      </p:sp>
    </p:spTree>
    <p:extLst>
      <p:ext uri="{BB962C8B-B14F-4D97-AF65-F5344CB8AC3E}">
        <p14:creationId xmlns:p14="http://schemas.microsoft.com/office/powerpoint/2010/main" val="257162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3887A36-9D1F-46A5-A11C-F86404720B1F}"/>
              </a:ext>
            </a:extLst>
          </p:cNvPr>
          <p:cNvSpPr txBox="1"/>
          <p:nvPr/>
        </p:nvSpPr>
        <p:spPr>
          <a:xfrm>
            <a:off x="208846" y="707662"/>
            <a:ext cx="38078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Calibri Light"/>
                <a:ea typeface="Calibri Light"/>
              </a:rPr>
              <a:t>2) Ind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ependent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 Variables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302BF0-3367-45F5-A58D-12F12B56D15A}"/>
              </a:ext>
            </a:extLst>
          </p:cNvPr>
          <p:cNvSpPr/>
          <p:nvPr/>
        </p:nvSpPr>
        <p:spPr>
          <a:xfrm>
            <a:off x="289528" y="1177753"/>
            <a:ext cx="11570777" cy="5494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280ACA-BCDE-4183-9109-60272CA8DEEC}"/>
              </a:ext>
            </a:extLst>
          </p:cNvPr>
          <p:cNvSpPr txBox="1"/>
          <p:nvPr/>
        </p:nvSpPr>
        <p:spPr>
          <a:xfrm>
            <a:off x="462577" y="1287766"/>
            <a:ext cx="5032788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The given X variables were grouped based on two main criteria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 Light"/>
                <a:cs typeface="+mn-cs"/>
              </a:rPr>
              <a:t>1) </a:t>
            </a:r>
            <a:r>
              <a:rPr lang="en-US" altLang="ko-KR" sz="1600" b="1" u="sng" dirty="0" err="1">
                <a:ea typeface="Calibri Light"/>
              </a:rPr>
              <a:t>Meterological</a:t>
            </a:r>
            <a:r>
              <a:rPr kumimoji="0" lang="en-US" altLang="ko-KR" sz="1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 Light"/>
                <a:cs typeface="+mn-cs"/>
              </a:rPr>
              <a:t> Variable</a:t>
            </a:r>
            <a:r>
              <a:rPr lang="en-US" altLang="ko-KR" sz="1600" b="1" u="sng" dirty="0">
                <a:ea typeface="Calibri Light"/>
              </a:rPr>
              <a:t>s</a:t>
            </a:r>
            <a:b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 Light"/>
                <a:cs typeface="+mn-cs"/>
              </a:rPr>
            </a:b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 Light"/>
                <a:cs typeface="+mn-cs"/>
              </a:rPr>
              <a:t>: TEMP, RAIN, WIND, WIND_DIR, HUMIDITY, </a:t>
            </a:r>
            <a:b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 Light"/>
                <a:cs typeface="+mn-cs"/>
              </a:rPr>
            </a:b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 Light"/>
                <a:cs typeface="+mn-cs"/>
              </a:rPr>
              <a:t>ATM_PRESS, SNOW, CLOUD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 Light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5A0F78-60E5-4E8D-824D-4901F8760737}"/>
              </a:ext>
            </a:extLst>
          </p:cNvPr>
          <p:cNvSpPr txBox="1"/>
          <p:nvPr/>
        </p:nvSpPr>
        <p:spPr>
          <a:xfrm>
            <a:off x="558312" y="4627114"/>
            <a:ext cx="517263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→ </a:t>
            </a:r>
            <a:r>
              <a:rPr lang="en-US" altLang="ko-KR" sz="1600" dirty="0"/>
              <a:t>There is no significant correlation with PM10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B8432-18DC-4B05-8ABD-9E381058DF0B}"/>
              </a:ext>
            </a:extLst>
          </p:cNvPr>
          <p:cNvSpPr txBox="1"/>
          <p:nvPr/>
        </p:nvSpPr>
        <p:spPr>
          <a:xfrm>
            <a:off x="171559" y="46982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EDA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25" name="Google Shape;189;p62">
            <a:extLst>
              <a:ext uri="{FF2B5EF4-FFF2-40B4-BE49-F238E27FC236}">
                <a16:creationId xmlns:a16="http://schemas.microsoft.com/office/drawing/2014/main" id="{F0558A9F-6E26-4C30-BF9F-F5FDCBE53644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13BB5D2-73E5-4893-A8B1-8F9C72DC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65" y="1590694"/>
            <a:ext cx="5172635" cy="48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8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3887A36-9D1F-46A5-A11C-F86404720B1F}"/>
              </a:ext>
            </a:extLst>
          </p:cNvPr>
          <p:cNvSpPr txBox="1"/>
          <p:nvPr/>
        </p:nvSpPr>
        <p:spPr>
          <a:xfrm>
            <a:off x="208846" y="707662"/>
            <a:ext cx="38078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2) </a:t>
            </a:r>
            <a:r>
              <a:rPr lang="en-US" altLang="ko-KR" b="1" dirty="0">
                <a:latin typeface="Calibri Light"/>
                <a:ea typeface="Calibri Light"/>
              </a:rPr>
              <a:t>Ind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ependent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 Variables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302BF0-3367-45F5-A58D-12F12B56D15A}"/>
              </a:ext>
            </a:extLst>
          </p:cNvPr>
          <p:cNvSpPr/>
          <p:nvPr/>
        </p:nvSpPr>
        <p:spPr>
          <a:xfrm>
            <a:off x="289528" y="1177753"/>
            <a:ext cx="11570777" cy="5494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280ACA-BCDE-4183-9109-60272CA8DEEC}"/>
              </a:ext>
            </a:extLst>
          </p:cNvPr>
          <p:cNvSpPr txBox="1"/>
          <p:nvPr/>
        </p:nvSpPr>
        <p:spPr>
          <a:xfrm>
            <a:off x="462578" y="1287766"/>
            <a:ext cx="4736951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 dirty="0"/>
              <a:t>The given X variables were grouped based on two main criteria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 u="sng" dirty="0"/>
              <a:t>2) Atmospheric Variable</a:t>
            </a:r>
            <a:br>
              <a:rPr lang="en-US" altLang="ko-KR" sz="1600" b="1" dirty="0"/>
            </a:br>
            <a:r>
              <a:rPr lang="en-US" altLang="ko-KR" sz="1600" b="1" dirty="0"/>
              <a:t>: O3, NO2, CO, SO2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445728-5217-4EC6-9460-D26851FD6FEA}"/>
              </a:ext>
            </a:extLst>
          </p:cNvPr>
          <p:cNvSpPr txBox="1"/>
          <p:nvPr/>
        </p:nvSpPr>
        <p:spPr>
          <a:xfrm>
            <a:off x="5413592" y="6148107"/>
            <a:ext cx="6108181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→</a:t>
            </a:r>
            <a:r>
              <a:rPr lang="en-US" altLang="ko-KR" sz="1400" dirty="0"/>
              <a:t> There is a correlation between PM10 and NO2, CO, and SO2.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B8432-18DC-4B05-8ABD-9E381058DF0B}"/>
              </a:ext>
            </a:extLst>
          </p:cNvPr>
          <p:cNvSpPr txBox="1"/>
          <p:nvPr/>
        </p:nvSpPr>
        <p:spPr>
          <a:xfrm>
            <a:off x="171559" y="46982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Data Visualization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25" name="Google Shape;189;p62">
            <a:extLst>
              <a:ext uri="{FF2B5EF4-FFF2-40B4-BE49-F238E27FC236}">
                <a16:creationId xmlns:a16="http://schemas.microsoft.com/office/drawing/2014/main" id="{F0558A9F-6E26-4C30-BF9F-F5FDCBE53644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33B5CC1-02E6-4567-B36C-7C7A321B51BC}"/>
              </a:ext>
            </a:extLst>
          </p:cNvPr>
          <p:cNvSpPr txBox="1"/>
          <p:nvPr/>
        </p:nvSpPr>
        <p:spPr>
          <a:xfrm>
            <a:off x="5004829" y="4024741"/>
            <a:ext cx="3635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Correlation Analysis with PM10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355AB99-7928-4043-B79A-7037CFD0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3" y="2909930"/>
            <a:ext cx="3635349" cy="35571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D793EE-5B72-429A-9C08-D3C29BFEE00F}"/>
              </a:ext>
            </a:extLst>
          </p:cNvPr>
          <p:cNvSpPr txBox="1"/>
          <p:nvPr/>
        </p:nvSpPr>
        <p:spPr>
          <a:xfrm>
            <a:off x="5004829" y="3187728"/>
            <a:ext cx="6925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dirty="0"/>
              <a:t>→ O3: Not directly influenced by PM10.</a:t>
            </a:r>
          </a:p>
          <a:p>
            <a:pPr lvl="0">
              <a:defRPr/>
            </a:pPr>
            <a:r>
              <a:rPr lang="en-US" altLang="ko-KR" sz="1400" dirty="0"/>
              <a:t>However, it shows a negative correlation with SO2, NO2, and CO as observed in the scatter plots. In other words, while O3 may not have a direct impact, but it is indirectly associated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9260EE4-C684-47EA-B661-BABA52E3D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532"/>
          <a:stretch/>
        </p:blipFill>
        <p:spPr>
          <a:xfrm>
            <a:off x="5004829" y="1272674"/>
            <a:ext cx="5469200" cy="188705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7F3440-E4CB-2F2E-BE1E-3B941F738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30641"/>
              </p:ext>
            </p:extLst>
          </p:nvPr>
        </p:nvGraphicFramePr>
        <p:xfrm>
          <a:off x="5525731" y="4445611"/>
          <a:ext cx="4385905" cy="1558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599">
                  <a:extLst>
                    <a:ext uri="{9D8B030D-6E8A-4147-A177-3AD203B41FA5}">
                      <a16:colId xmlns:a16="http://schemas.microsoft.com/office/drawing/2014/main" val="3089049264"/>
                    </a:ext>
                  </a:extLst>
                </a:gridCol>
                <a:gridCol w="1611410">
                  <a:extLst>
                    <a:ext uri="{9D8B030D-6E8A-4147-A177-3AD203B41FA5}">
                      <a16:colId xmlns:a16="http://schemas.microsoft.com/office/drawing/2014/main" val="1921040814"/>
                    </a:ext>
                  </a:extLst>
                </a:gridCol>
                <a:gridCol w="1418896">
                  <a:extLst>
                    <a:ext uri="{9D8B030D-6E8A-4147-A177-3AD203B41FA5}">
                      <a16:colId xmlns:a16="http://schemas.microsoft.com/office/drawing/2014/main" val="4193977561"/>
                    </a:ext>
                  </a:extLst>
                </a:gridCol>
              </a:tblGrid>
              <a:tr h="33904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33458"/>
                  </a:ext>
                </a:extLst>
              </a:tr>
              <a:tr h="295463">
                <a:tc>
                  <a:txBody>
                    <a:bodyPr/>
                    <a:lstStyle/>
                    <a:p>
                      <a:r>
                        <a:rPr lang="en-US" sz="1400" dirty="0"/>
                        <a:t>NO2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92236"/>
                  </a:ext>
                </a:extLst>
              </a:tr>
              <a:tr h="295463">
                <a:tc>
                  <a:txBody>
                    <a:bodyPr/>
                    <a:lstStyle/>
                    <a:p>
                      <a:r>
                        <a:rPr lang="en-US" sz="1400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78195"/>
                  </a:ext>
                </a:extLst>
              </a:tr>
              <a:tr h="295463">
                <a:tc>
                  <a:txBody>
                    <a:bodyPr/>
                    <a:lstStyle/>
                    <a:p>
                      <a:r>
                        <a:rPr lang="en-US" sz="1400" dirty="0"/>
                        <a:t>SO2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284414"/>
                  </a:ext>
                </a:extLst>
              </a:tr>
              <a:tr h="295463">
                <a:tc>
                  <a:txBody>
                    <a:bodyPr/>
                    <a:lstStyle/>
                    <a:p>
                      <a:r>
                        <a:rPr lang="en-US" sz="1400" dirty="0"/>
                        <a:t>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-0.051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21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54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5C2CFD5-A785-4FB8-8916-8A3A06BAFDA4}"/>
              </a:ext>
            </a:extLst>
          </p:cNvPr>
          <p:cNvSpPr/>
          <p:nvPr/>
        </p:nvSpPr>
        <p:spPr>
          <a:xfrm>
            <a:off x="620181" y="1506944"/>
            <a:ext cx="3748461" cy="102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PM10_WHO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: </a:t>
            </a:r>
            <a:r>
              <a:rPr lang="en-US" altLang="ko-KR" sz="1400" b="1" dirty="0"/>
              <a:t>Categorized according to WHO standards into Good/Normal/Bad/Very Bad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308EF-D31D-44C9-BD07-5A2B5EF21FA1}"/>
              </a:ext>
            </a:extLst>
          </p:cNvPr>
          <p:cNvSpPr txBox="1"/>
          <p:nvPr/>
        </p:nvSpPr>
        <p:spPr>
          <a:xfrm>
            <a:off x="171559" y="46982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buClr>
                <a:srgbClr val="000000"/>
              </a:buClr>
              <a:defRPr/>
            </a:pPr>
            <a:r>
              <a:rPr lang="en-US" altLang="ko-KR" sz="2400" b="1" kern="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EDA</a:t>
            </a:r>
            <a:endParaRPr lang="ko-KR" altLang="en-US" sz="2400" b="1" kern="0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19" name="Google Shape;189;p62">
            <a:extLst>
              <a:ext uri="{FF2B5EF4-FFF2-40B4-BE49-F238E27FC236}">
                <a16:creationId xmlns:a16="http://schemas.microsoft.com/office/drawing/2014/main" id="{61D8A04A-04E8-4203-9A40-2AE897094CB7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5BFC40-683F-44F1-B38A-31BC2FEB51BB}"/>
              </a:ext>
            </a:extLst>
          </p:cNvPr>
          <p:cNvSpPr txBox="1"/>
          <p:nvPr/>
        </p:nvSpPr>
        <p:spPr>
          <a:xfrm>
            <a:off x="208846" y="707662"/>
            <a:ext cx="38078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/>
              <a:t>3) Derived Variables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A9598CC-6175-459A-9AE6-5F09CC46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52" y="2292702"/>
            <a:ext cx="3428701" cy="21679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37789D-ED83-42FC-96EC-2F7640F62C2A}"/>
              </a:ext>
            </a:extLst>
          </p:cNvPr>
          <p:cNvSpPr txBox="1"/>
          <p:nvPr/>
        </p:nvSpPr>
        <p:spPr>
          <a:xfrm>
            <a:off x="8754148" y="2723742"/>
            <a:ext cx="3050458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→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 </a:t>
            </a:r>
            <a:r>
              <a:rPr lang="en-US" altLang="ko-KR" sz="1400" dirty="0"/>
              <a:t>PM10 exhibiting varying trends across different seasons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48E167-AB51-4233-905E-9F8C5559B6EF}"/>
              </a:ext>
            </a:extLst>
          </p:cNvPr>
          <p:cNvSpPr txBox="1"/>
          <p:nvPr/>
        </p:nvSpPr>
        <p:spPr>
          <a:xfrm>
            <a:off x="8790160" y="5095110"/>
            <a:ext cx="2978434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→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 P</a:t>
            </a:r>
            <a:r>
              <a:rPr lang="en-US" altLang="ko-KR" sz="1400" dirty="0" err="1"/>
              <a:t>articularly</a:t>
            </a:r>
            <a:r>
              <a:rPr lang="en-US" altLang="ko-KR" sz="1400" dirty="0"/>
              <a:t> high levels of PM10 are observed during the winter.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42E30BA1-E03A-784C-3963-892EF1A2FDFC}"/>
              </a:ext>
            </a:extLst>
          </p:cNvPr>
          <p:cNvSpPr/>
          <p:nvPr/>
        </p:nvSpPr>
        <p:spPr>
          <a:xfrm>
            <a:off x="5608522" y="1536561"/>
            <a:ext cx="1181162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Season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CC30E-A7F6-61AD-6EE7-73D4C1F80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929" y="4396407"/>
            <a:ext cx="3320300" cy="2350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E6A13-A165-D99C-7657-17A0B148B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27" y="2752866"/>
            <a:ext cx="4374859" cy="30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A0094-FBE5-66A9-03B7-CDAA2CA5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77548D-90C4-FE84-D858-9CE4DBFA4C1E}"/>
              </a:ext>
            </a:extLst>
          </p:cNvPr>
          <p:cNvSpPr/>
          <p:nvPr/>
        </p:nvSpPr>
        <p:spPr>
          <a:xfrm>
            <a:off x="620181" y="1506944"/>
            <a:ext cx="3748461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- </a:t>
            </a:r>
            <a:r>
              <a:rPr lang="en-US" altLang="ko-KR" sz="1400" b="1" u="sng" dirty="0">
                <a:latin typeface="Calibri Light"/>
                <a:ea typeface="Calibri Light"/>
              </a:rPr>
              <a:t>Wind Direction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03AC8-69C1-0410-5027-716ECBD3F89A}"/>
              </a:ext>
            </a:extLst>
          </p:cNvPr>
          <p:cNvSpPr txBox="1"/>
          <p:nvPr/>
        </p:nvSpPr>
        <p:spPr>
          <a:xfrm>
            <a:off x="171559" y="46982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buClr>
                <a:srgbClr val="000000"/>
              </a:buClr>
              <a:defRPr/>
            </a:pPr>
            <a:r>
              <a:rPr lang="en-US" altLang="ko-KR" sz="2400" b="1" kern="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EDA</a:t>
            </a:r>
            <a:endParaRPr lang="ko-KR" altLang="en-US" sz="2400" b="1" kern="0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19" name="Google Shape;189;p62">
            <a:extLst>
              <a:ext uri="{FF2B5EF4-FFF2-40B4-BE49-F238E27FC236}">
                <a16:creationId xmlns:a16="http://schemas.microsoft.com/office/drawing/2014/main" id="{06AC8B62-5C0F-34A2-2B10-5F2AA5618F40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8E9833-B464-A0DC-8524-437AD169A5D9}"/>
              </a:ext>
            </a:extLst>
          </p:cNvPr>
          <p:cNvSpPr txBox="1"/>
          <p:nvPr/>
        </p:nvSpPr>
        <p:spPr>
          <a:xfrm>
            <a:off x="208846" y="707662"/>
            <a:ext cx="38078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/>
              <a:t>3) Derived Variables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517851-096A-2646-9326-E12E46CCD28E}"/>
              </a:ext>
            </a:extLst>
          </p:cNvPr>
          <p:cNvSpPr txBox="1"/>
          <p:nvPr/>
        </p:nvSpPr>
        <p:spPr>
          <a:xfrm>
            <a:off x="3111064" y="5627117"/>
            <a:ext cx="577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In cases where PM10 is categorized as 'Very Bad' or 'Bad', W (west) and SW (southwest) directions account for more than 50%.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Calibri Light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20BA4B-0A1C-02F7-9B7B-DE35C0E6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06" y="2108144"/>
            <a:ext cx="4032044" cy="2936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1E0A39-636B-04F4-39DA-35753C07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69" y="2108143"/>
            <a:ext cx="4168114" cy="3068195"/>
          </a:xfrm>
          <a:prstGeom prst="rect">
            <a:avLst/>
          </a:prstGeom>
        </p:spPr>
      </p:pic>
      <p:sp>
        <p:nvSpPr>
          <p:cNvPr id="5" name="사각형: 둥근 모서리 55">
            <a:extLst>
              <a:ext uri="{FF2B5EF4-FFF2-40B4-BE49-F238E27FC236}">
                <a16:creationId xmlns:a16="http://schemas.microsoft.com/office/drawing/2014/main" id="{514AFCD5-BAC1-59C1-537D-5355FC5FC4B7}"/>
              </a:ext>
            </a:extLst>
          </p:cNvPr>
          <p:cNvSpPr/>
          <p:nvPr/>
        </p:nvSpPr>
        <p:spPr>
          <a:xfrm>
            <a:off x="1555206" y="3751373"/>
            <a:ext cx="1787084" cy="1293593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" name="사각형: 둥근 모서리 55">
            <a:extLst>
              <a:ext uri="{FF2B5EF4-FFF2-40B4-BE49-F238E27FC236}">
                <a16:creationId xmlns:a16="http://schemas.microsoft.com/office/drawing/2014/main" id="{DDD48C70-8421-4AC8-0FEF-E9C43EFCF7E3}"/>
              </a:ext>
            </a:extLst>
          </p:cNvPr>
          <p:cNvSpPr/>
          <p:nvPr/>
        </p:nvSpPr>
        <p:spPr>
          <a:xfrm>
            <a:off x="7893269" y="3751373"/>
            <a:ext cx="1597572" cy="101506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2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1365DAEC-6976-4CE7-9358-2496B6614213}"/>
              </a:ext>
            </a:extLst>
          </p:cNvPr>
          <p:cNvSpPr txBox="1"/>
          <p:nvPr/>
        </p:nvSpPr>
        <p:spPr>
          <a:xfrm>
            <a:off x="406400" y="766037"/>
            <a:ext cx="38078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Multiple Linear Regression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844392-0DB3-44E4-818E-FB407A564A76}"/>
              </a:ext>
            </a:extLst>
          </p:cNvPr>
          <p:cNvSpPr txBox="1"/>
          <p:nvPr/>
        </p:nvSpPr>
        <p:spPr>
          <a:xfrm>
            <a:off x="171559" y="46982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400" b="1" kern="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Modeling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35" name="Google Shape;189;p62">
            <a:extLst>
              <a:ext uri="{FF2B5EF4-FFF2-40B4-BE49-F238E27FC236}">
                <a16:creationId xmlns:a16="http://schemas.microsoft.com/office/drawing/2014/main" id="{263F0944-5A21-4D7F-A386-F79C0B506D32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75B26BE-70D8-82CD-CF71-AFCAB3A2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7" y="1318406"/>
            <a:ext cx="6167434" cy="50602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878C1B-D241-BA1B-A180-49C0B83039BD}"/>
              </a:ext>
            </a:extLst>
          </p:cNvPr>
          <p:cNvSpPr txBox="1"/>
          <p:nvPr/>
        </p:nvSpPr>
        <p:spPr>
          <a:xfrm>
            <a:off x="6581720" y="1970235"/>
            <a:ext cx="5210887" cy="232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R-squared: The model can explain 56.4</a:t>
            </a:r>
            <a:r>
              <a:rPr lang="en-US" altLang="ko-KR" sz="1400" dirty="0">
                <a:latin typeface="+mj-ea"/>
                <a:ea typeface="+mj-ea"/>
              </a:rPr>
              <a:t>%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Prob(F-statistics):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5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.13e-53, considered to be s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tatistically significant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Final Model Regression Equation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Y_hat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 = </a:t>
            </a:r>
            <a:r>
              <a:rPr lang="en-US" altLang="ko-KR" sz="1400" dirty="0">
                <a:latin typeface="+mj-ea"/>
                <a:ea typeface="+mj-ea"/>
              </a:rPr>
              <a:t>-9404.8628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 + 438.4451 O3 + 508.1143 NO2 + 65.1312 CO – </a:t>
            </a:r>
            <a:r>
              <a:rPr lang="en-US" altLang="ko-KR" sz="1400" dirty="0">
                <a:latin typeface="+mj-ea"/>
                <a:ea typeface="+mj-ea"/>
              </a:rPr>
              <a:t>2.4794 WIND + 0.0452 WIND_DIR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 – 0.0355 HUMIDITY – 0.1633 ATM_PRESS -0.3464 CLOUD + 4.7229 Year -2.4299 Season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14E1D-E680-12C6-DF76-49CCD8D08747}"/>
              </a:ext>
            </a:extLst>
          </p:cNvPr>
          <p:cNvSpPr txBox="1"/>
          <p:nvPr/>
        </p:nvSpPr>
        <p:spPr>
          <a:xfrm>
            <a:off x="6691100" y="4965719"/>
            <a:ext cx="5392746" cy="65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MAPE: </a:t>
            </a:r>
            <a:r>
              <a:rPr lang="en-US" altLang="ko-KR" sz="1200" b="1" dirty="0">
                <a:latin typeface="Calibri Light"/>
                <a:ea typeface="Calibri Light"/>
              </a:rPr>
              <a:t>25.28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dirty="0"/>
              <a:t>Judged as a highly reasonable prediction as it is below 50. 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Tofallis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, 2016)</a:t>
            </a:r>
          </a:p>
        </p:txBody>
      </p:sp>
      <p:sp>
        <p:nvSpPr>
          <p:cNvPr id="19" name="직사각형 61">
            <a:extLst>
              <a:ext uri="{FF2B5EF4-FFF2-40B4-BE49-F238E27FC236}">
                <a16:creationId xmlns:a16="http://schemas.microsoft.com/office/drawing/2014/main" id="{6D2DFEF1-A411-D47B-5781-154E8F0FB23A}"/>
              </a:ext>
            </a:extLst>
          </p:cNvPr>
          <p:cNvSpPr/>
          <p:nvPr/>
        </p:nvSpPr>
        <p:spPr>
          <a:xfrm>
            <a:off x="3062421" y="1571912"/>
            <a:ext cx="2655206" cy="33046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9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E81-EFD1-5D57-7697-AF200ABA3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8078C7F-52CE-ACA8-4056-1B8176711BF5}"/>
              </a:ext>
            </a:extLst>
          </p:cNvPr>
          <p:cNvSpPr txBox="1"/>
          <p:nvPr/>
        </p:nvSpPr>
        <p:spPr>
          <a:xfrm>
            <a:off x="406400" y="766037"/>
            <a:ext cx="38078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u="sng" dirty="0">
                <a:latin typeface="Calibri Light"/>
                <a:ea typeface="Calibri Light"/>
              </a:rPr>
              <a:t>Random</a:t>
            </a:r>
            <a:r>
              <a:rPr lang="ko-KR" altLang="en-US" b="1" u="sng" dirty="0">
                <a:latin typeface="Calibri Light"/>
                <a:ea typeface="Calibri Light"/>
              </a:rPr>
              <a:t> </a:t>
            </a:r>
            <a:r>
              <a:rPr lang="en-US" altLang="ko-KR" b="1" u="sng" dirty="0">
                <a:latin typeface="Calibri Light"/>
                <a:ea typeface="Calibri Light"/>
              </a:rPr>
              <a:t>Forest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5F48C-042D-F77E-2339-CDF9F15BC416}"/>
              </a:ext>
            </a:extLst>
          </p:cNvPr>
          <p:cNvSpPr txBox="1"/>
          <p:nvPr/>
        </p:nvSpPr>
        <p:spPr>
          <a:xfrm>
            <a:off x="171559" y="46982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400" b="1" kern="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Modeling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35" name="Google Shape;189;p62">
            <a:extLst>
              <a:ext uri="{FF2B5EF4-FFF2-40B4-BE49-F238E27FC236}">
                <a16:creationId xmlns:a16="http://schemas.microsoft.com/office/drawing/2014/main" id="{6F2451B0-0CA3-153F-C9F7-9156D5A8B1E0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331F38-9059-6C39-8FB8-C3442F94142F}"/>
              </a:ext>
            </a:extLst>
          </p:cNvPr>
          <p:cNvSpPr txBox="1"/>
          <p:nvPr/>
        </p:nvSpPr>
        <p:spPr>
          <a:xfrm>
            <a:off x="601334" y="1507780"/>
            <a:ext cx="5210887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Split train and validation data into 20:80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71A8F-813A-EA9D-62AB-24386D471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14" y="2153968"/>
            <a:ext cx="2718905" cy="1875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AD783-D361-96F6-4D3C-5736D1292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788" y="2153968"/>
            <a:ext cx="2604725" cy="1875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B03FB-5D34-7442-CC8D-25433C6CA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401" y="2153968"/>
            <a:ext cx="2623720" cy="1900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5EF21-B86D-829C-5344-B3406C9EB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987" y="2153967"/>
            <a:ext cx="2834882" cy="1913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BD35F3-13AF-82DD-19B7-512F77432057}"/>
              </a:ext>
            </a:extLst>
          </p:cNvPr>
          <p:cNvSpPr txBox="1"/>
          <p:nvPr/>
        </p:nvSpPr>
        <p:spPr>
          <a:xfrm>
            <a:off x="1609564" y="4029370"/>
            <a:ext cx="91181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# of trees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9669F0-22F9-9973-EBBA-B08C08B2D5FD}"/>
              </a:ext>
            </a:extLst>
          </p:cNvPr>
          <p:cNvSpPr/>
          <p:nvPr/>
        </p:nvSpPr>
        <p:spPr>
          <a:xfrm>
            <a:off x="3217321" y="2615943"/>
            <a:ext cx="197992" cy="7014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955B8B3-A0E0-E00C-C9E8-45812A605A4F}"/>
              </a:ext>
            </a:extLst>
          </p:cNvPr>
          <p:cNvSpPr/>
          <p:nvPr/>
        </p:nvSpPr>
        <p:spPr>
          <a:xfrm>
            <a:off x="5873010" y="2615943"/>
            <a:ext cx="197992" cy="7014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F2E889E-84DF-75AE-405A-9C4A6CB3398B}"/>
              </a:ext>
            </a:extLst>
          </p:cNvPr>
          <p:cNvSpPr/>
          <p:nvPr/>
        </p:nvSpPr>
        <p:spPr>
          <a:xfrm>
            <a:off x="8621695" y="2615943"/>
            <a:ext cx="197992" cy="7014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B5E4F-B7CC-C4BE-EFCE-C164656B6AAA}"/>
              </a:ext>
            </a:extLst>
          </p:cNvPr>
          <p:cNvSpPr txBox="1"/>
          <p:nvPr/>
        </p:nvSpPr>
        <p:spPr>
          <a:xfrm>
            <a:off x="4296038" y="4029370"/>
            <a:ext cx="1369038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# of leaves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FB84E-5EF2-D173-D096-34BB09903237}"/>
              </a:ext>
            </a:extLst>
          </p:cNvPr>
          <p:cNvSpPr txBox="1"/>
          <p:nvPr/>
        </p:nvSpPr>
        <p:spPr>
          <a:xfrm>
            <a:off x="6983835" y="4010658"/>
            <a:ext cx="91181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# of splits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28D43-ECA1-D477-33FD-49281FBAA9A4}"/>
              </a:ext>
            </a:extLst>
          </p:cNvPr>
          <p:cNvSpPr txBox="1"/>
          <p:nvPr/>
        </p:nvSpPr>
        <p:spPr>
          <a:xfrm>
            <a:off x="9698354" y="4067402"/>
            <a:ext cx="1275525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+mj-ea"/>
                <a:ea typeface="+mj-ea"/>
              </a:rPr>
              <a:t>Max depth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CDDB9B-0FA0-078C-0AF5-D98391924B31}"/>
              </a:ext>
            </a:extLst>
          </p:cNvPr>
          <p:cNvSpPr txBox="1"/>
          <p:nvPr/>
        </p:nvSpPr>
        <p:spPr>
          <a:xfrm>
            <a:off x="868612" y="4575300"/>
            <a:ext cx="5004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Final Random Forest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Regresso</a:t>
            </a:r>
            <a:r>
              <a:rPr lang="en-US" altLang="ko-KR" sz="1600" b="1" dirty="0">
                <a:latin typeface="Calibri Light"/>
                <a:ea typeface="Calibri Light"/>
              </a:rPr>
              <a:t>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Model</a:t>
            </a:r>
          </a:p>
          <a:p>
            <a:pPr marL="171450" marR="0" lvl="0" indent="-1714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N_estimator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: </a:t>
            </a:r>
            <a:r>
              <a:rPr lang="en-US" altLang="ko-KR" sz="1600" dirty="0">
                <a:latin typeface="Calibri Light"/>
                <a:ea typeface="Calibri Light"/>
              </a:rPr>
              <a:t>15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Leaf: 10</a:t>
            </a:r>
          </a:p>
          <a:p>
            <a:pPr marL="171450" marR="0" lvl="0" indent="-1714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Split : 20</a:t>
            </a:r>
          </a:p>
          <a:p>
            <a:pPr marL="171450" marR="0" lvl="0" indent="-1714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Max depth: 4</a:t>
            </a:r>
          </a:p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latin typeface="Calibri Light"/>
              <a:ea typeface="Calibri Light"/>
            </a:endParaRPr>
          </a:p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With this model, the score on the test set was </a:t>
            </a:r>
            <a:r>
              <a:rPr kumimoji="0" lang="en-US" altLang="ko-KR" sz="1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0.561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D7EAAB-638B-B8F4-FE2F-F65F55DFE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283" y="4789950"/>
            <a:ext cx="7390722" cy="11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6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F0E6B-ADF3-4C22-96E6-788D7A0F2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4DE12E6-8627-4510-A831-E13EE32B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84" y="2165475"/>
            <a:ext cx="2083258" cy="14479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9377160-BA6D-FCB2-4F35-BE3CD922C45C}"/>
              </a:ext>
            </a:extLst>
          </p:cNvPr>
          <p:cNvSpPr txBox="1"/>
          <p:nvPr/>
        </p:nvSpPr>
        <p:spPr>
          <a:xfrm>
            <a:off x="406400" y="766037"/>
            <a:ext cx="38078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u="sng" dirty="0">
                <a:latin typeface="Calibri Light"/>
                <a:ea typeface="Calibri Light"/>
              </a:rPr>
              <a:t>Gradient Boosting</a:t>
            </a: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AF9D0-5371-E54F-4937-4A4522FFB4A8}"/>
              </a:ext>
            </a:extLst>
          </p:cNvPr>
          <p:cNvSpPr txBox="1"/>
          <p:nvPr/>
        </p:nvSpPr>
        <p:spPr>
          <a:xfrm>
            <a:off x="171559" y="46982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400" b="1" kern="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Modeling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35" name="Google Shape;189;p62">
            <a:extLst>
              <a:ext uri="{FF2B5EF4-FFF2-40B4-BE49-F238E27FC236}">
                <a16:creationId xmlns:a16="http://schemas.microsoft.com/office/drawing/2014/main" id="{89C3D11B-371E-0FD4-D425-7C9FD4C95BB2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9D4B60-1762-9E43-E91E-1791BA88B98A}"/>
              </a:ext>
            </a:extLst>
          </p:cNvPr>
          <p:cNvSpPr txBox="1"/>
          <p:nvPr/>
        </p:nvSpPr>
        <p:spPr>
          <a:xfrm>
            <a:off x="601334" y="1507780"/>
            <a:ext cx="5210887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Split train and validation data into 20:80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B1C7A-53B0-7A7D-07BF-CBCA9943C815}"/>
              </a:ext>
            </a:extLst>
          </p:cNvPr>
          <p:cNvSpPr txBox="1"/>
          <p:nvPr/>
        </p:nvSpPr>
        <p:spPr>
          <a:xfrm>
            <a:off x="1283671" y="3531476"/>
            <a:ext cx="91181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# of trees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A1E2E2F-BBAD-042C-818A-E846A7A98EC8}"/>
              </a:ext>
            </a:extLst>
          </p:cNvPr>
          <p:cNvSpPr/>
          <p:nvPr/>
        </p:nvSpPr>
        <p:spPr>
          <a:xfrm>
            <a:off x="6887492" y="2500331"/>
            <a:ext cx="197992" cy="7014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E948B-0BB6-CC62-8A7A-93A02B59DDB0}"/>
              </a:ext>
            </a:extLst>
          </p:cNvPr>
          <p:cNvSpPr txBox="1"/>
          <p:nvPr/>
        </p:nvSpPr>
        <p:spPr>
          <a:xfrm>
            <a:off x="3268603" y="3531476"/>
            <a:ext cx="1369038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# of leaves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9076C-4159-B28D-7D12-BB1C319E961C}"/>
              </a:ext>
            </a:extLst>
          </p:cNvPr>
          <p:cNvSpPr txBox="1"/>
          <p:nvPr/>
        </p:nvSpPr>
        <p:spPr>
          <a:xfrm>
            <a:off x="5640095" y="3612388"/>
            <a:ext cx="91181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# of splits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3083E0-7BA8-43E8-A294-E6D1D2FEB0E6}"/>
              </a:ext>
            </a:extLst>
          </p:cNvPr>
          <p:cNvSpPr txBox="1"/>
          <p:nvPr/>
        </p:nvSpPr>
        <p:spPr>
          <a:xfrm>
            <a:off x="7648836" y="3612388"/>
            <a:ext cx="1275525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+mj-ea"/>
                <a:ea typeface="+mj-ea"/>
              </a:rPr>
              <a:t>Max depth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AD513-3FF9-0D67-0AEC-9E32498617B5}"/>
              </a:ext>
            </a:extLst>
          </p:cNvPr>
          <p:cNvSpPr txBox="1"/>
          <p:nvPr/>
        </p:nvSpPr>
        <p:spPr>
          <a:xfrm>
            <a:off x="868612" y="4480707"/>
            <a:ext cx="50043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Final Gradient Boosting Model</a:t>
            </a:r>
          </a:p>
          <a:p>
            <a:pPr marL="171450" marR="0" lvl="0" indent="-1714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N_estimator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: 20</a:t>
            </a:r>
          </a:p>
          <a:p>
            <a:pPr marL="171450" marR="0" lvl="0" indent="-1714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Leaf: </a:t>
            </a:r>
            <a:r>
              <a:rPr lang="en-US" altLang="ko-KR" sz="1600" dirty="0">
                <a:latin typeface="Calibri Light"/>
                <a:ea typeface="Calibri Light"/>
              </a:rPr>
              <a:t>30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Split : </a:t>
            </a:r>
            <a:r>
              <a:rPr lang="en-US" altLang="ko-KR" sz="1600" dirty="0">
                <a:latin typeface="Calibri Light"/>
                <a:ea typeface="Calibri Light"/>
              </a:rPr>
              <a:t>-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Max depth: </a:t>
            </a:r>
            <a:r>
              <a:rPr lang="en-US" altLang="ko-KR" sz="1600" dirty="0">
                <a:latin typeface="Calibri Light"/>
                <a:ea typeface="Calibri Light"/>
              </a:rPr>
              <a:t>3</a:t>
            </a:r>
          </a:p>
          <a:p>
            <a:pPr marL="171450" marR="0" lvl="0" indent="-1714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Learning rate</a:t>
            </a:r>
            <a:r>
              <a:rPr lang="en-US" altLang="ko-KR" sz="1600" dirty="0">
                <a:latin typeface="Calibri Light"/>
                <a:ea typeface="Calibri Light"/>
              </a:rPr>
              <a:t>: 0.2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latin typeface="Calibri Light"/>
              <a:ea typeface="Calibri Light"/>
            </a:endParaRPr>
          </a:p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With this model, the score on the test set was </a:t>
            </a:r>
            <a:r>
              <a:rPr kumimoji="0" lang="en-US" altLang="ko-KR" sz="1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0.391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A7539F-19AB-E978-77D6-58419863F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05" y="2146728"/>
            <a:ext cx="1982342" cy="1384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373BC-B214-4271-9976-D79D759F8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087" y="2164477"/>
            <a:ext cx="1953017" cy="1384748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1AAB75F-A972-10C2-A5F1-33DC6FC0075F}"/>
              </a:ext>
            </a:extLst>
          </p:cNvPr>
          <p:cNvSpPr/>
          <p:nvPr/>
        </p:nvSpPr>
        <p:spPr>
          <a:xfrm>
            <a:off x="2638488" y="2487793"/>
            <a:ext cx="197992" cy="7014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0EA93AC-5BC5-6875-22D1-03C666281DC1}"/>
              </a:ext>
            </a:extLst>
          </p:cNvPr>
          <p:cNvSpPr/>
          <p:nvPr/>
        </p:nvSpPr>
        <p:spPr>
          <a:xfrm>
            <a:off x="4758917" y="2500331"/>
            <a:ext cx="197992" cy="7014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0020DC-E38F-057B-5D0D-6C8B272C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802" y="2184870"/>
            <a:ext cx="2136262" cy="1447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C77E6F-1374-A4CC-603B-2E4F1C67F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4974" y="2184870"/>
            <a:ext cx="2136263" cy="1427518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829E8011-7C2C-72E9-4B76-179E6C21E716}"/>
              </a:ext>
            </a:extLst>
          </p:cNvPr>
          <p:cNvSpPr/>
          <p:nvPr/>
        </p:nvSpPr>
        <p:spPr>
          <a:xfrm>
            <a:off x="9111386" y="2487793"/>
            <a:ext cx="197992" cy="7014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32B6CE-2952-2AC9-D8AA-72BEAFD24485}"/>
              </a:ext>
            </a:extLst>
          </p:cNvPr>
          <p:cNvSpPr txBox="1"/>
          <p:nvPr/>
        </p:nvSpPr>
        <p:spPr>
          <a:xfrm>
            <a:off x="9882284" y="3613067"/>
            <a:ext cx="1275525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+mj-ea"/>
                <a:ea typeface="+mj-ea"/>
              </a:rPr>
              <a:t>Learning rate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5CE5BF-17BD-11CB-66B6-46375B5C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2636" y="4612578"/>
            <a:ext cx="7772400" cy="11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4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F68C1-E819-69CC-44FA-5E2F9259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6D093B00-5205-573A-3A4D-D97C488C81EE}"/>
              </a:ext>
            </a:extLst>
          </p:cNvPr>
          <p:cNvSpPr txBox="1"/>
          <p:nvPr/>
        </p:nvSpPr>
        <p:spPr>
          <a:xfrm>
            <a:off x="171559" y="46982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400" b="1" kern="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Model Evaluation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35" name="Google Shape;189;p62">
            <a:extLst>
              <a:ext uri="{FF2B5EF4-FFF2-40B4-BE49-F238E27FC236}">
                <a16:creationId xmlns:a16="http://schemas.microsoft.com/office/drawing/2014/main" id="{C9743D25-A48C-3AD7-4AFC-50CACA262CFA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1BBDA8-D1ED-A771-A172-6DB2E717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3" y="2230691"/>
            <a:ext cx="4305866" cy="3454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C7D7A-B9F4-1AE0-FD20-6A3EF8C5D90F}"/>
              </a:ext>
            </a:extLst>
          </p:cNvPr>
          <p:cNvSpPr txBox="1"/>
          <p:nvPr/>
        </p:nvSpPr>
        <p:spPr>
          <a:xfrm>
            <a:off x="679426" y="1172425"/>
            <a:ext cx="410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Random Forest model is better for this case since it has higher test score rate and low MSE, RMSE, MAE, MAPE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152EA-AB6C-51AF-FEE1-18B02F607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324" y="2534653"/>
            <a:ext cx="3605570" cy="2371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B4C4E-D46A-FE62-2B47-3D9C66A88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709" y="2534653"/>
            <a:ext cx="3589529" cy="2292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65E9DF-353F-D199-1EC1-721662EE52D9}"/>
              </a:ext>
            </a:extLst>
          </p:cNvPr>
          <p:cNvSpPr txBox="1"/>
          <p:nvPr/>
        </p:nvSpPr>
        <p:spPr>
          <a:xfrm>
            <a:off x="5318764" y="1730484"/>
            <a:ext cx="2862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Feature Importance</a:t>
            </a:r>
            <a:endParaRPr kumimoji="0" lang="en-US" altLang="ko-KR" sz="160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</p:txBody>
      </p:sp>
      <p:sp>
        <p:nvSpPr>
          <p:cNvPr id="10" name="직사각형 61">
            <a:extLst>
              <a:ext uri="{FF2B5EF4-FFF2-40B4-BE49-F238E27FC236}">
                <a16:creationId xmlns:a16="http://schemas.microsoft.com/office/drawing/2014/main" id="{C38E08D5-E4FB-BCA5-98ED-020E16B05B2B}"/>
              </a:ext>
            </a:extLst>
          </p:cNvPr>
          <p:cNvSpPr/>
          <p:nvPr/>
        </p:nvSpPr>
        <p:spPr>
          <a:xfrm>
            <a:off x="5442258" y="2661867"/>
            <a:ext cx="2871421" cy="34149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1" name="직사각형 61">
            <a:extLst>
              <a:ext uri="{FF2B5EF4-FFF2-40B4-BE49-F238E27FC236}">
                <a16:creationId xmlns:a16="http://schemas.microsoft.com/office/drawing/2014/main" id="{0A3B19EA-E627-FCA4-29E1-D60B059FDC21}"/>
              </a:ext>
            </a:extLst>
          </p:cNvPr>
          <p:cNvSpPr/>
          <p:nvPr/>
        </p:nvSpPr>
        <p:spPr>
          <a:xfrm>
            <a:off x="8579928" y="2661867"/>
            <a:ext cx="2871421" cy="34149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07A1E-402E-EBDE-D402-CA463B42133A}"/>
              </a:ext>
            </a:extLst>
          </p:cNvPr>
          <p:cNvSpPr txBox="1"/>
          <p:nvPr/>
        </p:nvSpPr>
        <p:spPr>
          <a:xfrm>
            <a:off x="5645931" y="5042507"/>
            <a:ext cx="596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Both in the Random Forest model and Gradient Boost model have CO and O3 as the highest </a:t>
            </a:r>
            <a:r>
              <a:rPr lang="en-US" altLang="ko-KR" sz="1400" dirty="0">
                <a:latin typeface="Calibri Light"/>
                <a:ea typeface="Calibri Light"/>
              </a:rPr>
              <a:t>feature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 Importance.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7DA29-56DA-1B3C-0EE5-CFB94051B965}"/>
              </a:ext>
            </a:extLst>
          </p:cNvPr>
          <p:cNvSpPr txBox="1"/>
          <p:nvPr/>
        </p:nvSpPr>
        <p:spPr>
          <a:xfrm>
            <a:off x="6257313" y="2176911"/>
            <a:ext cx="171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Random Forest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1EAA1B-6A95-2E72-7D71-E77B4C79657D}"/>
              </a:ext>
            </a:extLst>
          </p:cNvPr>
          <p:cNvSpPr txBox="1"/>
          <p:nvPr/>
        </p:nvSpPr>
        <p:spPr>
          <a:xfrm>
            <a:off x="9334354" y="2207050"/>
            <a:ext cx="171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710837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8812340-AE32-4729-BA06-F7D67B79AE39}"/>
              </a:ext>
            </a:extLst>
          </p:cNvPr>
          <p:cNvSpPr txBox="1"/>
          <p:nvPr/>
        </p:nvSpPr>
        <p:spPr>
          <a:xfrm>
            <a:off x="171559" y="46982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Conclusion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21" name="Google Shape;189;p62">
            <a:extLst>
              <a:ext uri="{FF2B5EF4-FFF2-40B4-BE49-F238E27FC236}">
                <a16:creationId xmlns:a16="http://schemas.microsoft.com/office/drawing/2014/main" id="{E7F78A43-D7EA-47A5-B906-93A3981F54E4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BCF300-BD7F-4E01-A72B-0FF3A9133FC6}"/>
              </a:ext>
            </a:extLst>
          </p:cNvPr>
          <p:cNvSpPr txBox="1"/>
          <p:nvPr/>
        </p:nvSpPr>
        <p:spPr>
          <a:xfrm>
            <a:off x="595625" y="1775285"/>
            <a:ext cx="5495780" cy="3013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u="sng" dirty="0">
                <a:latin typeface="+mj-ea"/>
                <a:ea typeface="+mj-ea"/>
              </a:rPr>
              <a:t>Analysis</a:t>
            </a:r>
            <a:r>
              <a:rPr lang="ko-KR" altLang="en-US" sz="1600" b="1" u="sng" dirty="0">
                <a:latin typeface="+mj-ea"/>
                <a:ea typeface="+mj-ea"/>
              </a:rPr>
              <a:t> </a:t>
            </a:r>
            <a:r>
              <a:rPr lang="en-US" altLang="ko-KR" sz="1600" b="1" u="sng" dirty="0">
                <a:latin typeface="+mj-ea"/>
                <a:ea typeface="+mj-ea"/>
              </a:rPr>
              <a:t>Result</a:t>
            </a:r>
            <a:b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lang="en-US" altLang="ko-KR" sz="1400" b="1" dirty="0">
                <a:latin typeface="+mj-ea"/>
                <a:ea typeface="+mj-ea"/>
              </a:rPr>
              <a:t>- PM10 levels have a weak correlation with weather-related variables and a strong correlation with atmospheric-related variables.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</a:rPr>
              <a:t>- Seasons play a significant role in relation to PM10, especially showing high PM10 in winter.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</a:rPr>
              <a:t>- Based on the 8-direction wind criteria, fine dust concentrations are particularly high in cases of west and southwest winds, categorized as 'Bad' or 'Very Bad'.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5F753-1DE2-45CA-B4B9-339021B5F731}"/>
              </a:ext>
            </a:extLst>
          </p:cNvPr>
          <p:cNvSpPr txBox="1"/>
          <p:nvPr/>
        </p:nvSpPr>
        <p:spPr>
          <a:xfrm>
            <a:off x="6091405" y="1775285"/>
            <a:ext cx="5495780" cy="172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u="sng" dirty="0">
                <a:latin typeface="+mj-ea"/>
                <a:ea typeface="+mj-ea"/>
              </a:rPr>
              <a:t>Prediction</a:t>
            </a:r>
            <a:r>
              <a:rPr lang="ko-KR" altLang="en-US" sz="1600" b="1" u="sng" dirty="0">
                <a:latin typeface="+mj-ea"/>
                <a:ea typeface="+mj-ea"/>
              </a:rPr>
              <a:t> </a:t>
            </a:r>
            <a:r>
              <a:rPr lang="en-US" altLang="ko-KR" sz="1600" b="1" u="sng" dirty="0">
                <a:latin typeface="+mj-ea"/>
                <a:ea typeface="+mj-ea"/>
              </a:rPr>
              <a:t>Model</a:t>
            </a:r>
            <a:b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- Used </a:t>
            </a:r>
            <a:r>
              <a:rPr lang="en-US" altLang="ko-KR" sz="1400" b="1" dirty="0">
                <a:latin typeface="+mj-ea"/>
                <a:ea typeface="+mj-ea"/>
              </a:rPr>
              <a:t>Multiple Regression Analysis, Random Forest, Gradient Boosting to devise the prediction model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</a:rPr>
              <a:t>- Random Forest showed comparatively high accuracy.</a:t>
            </a:r>
            <a:br>
              <a:rPr lang="en-US" altLang="ko-KR" sz="1400" b="1" dirty="0">
                <a:latin typeface="+mj-ea"/>
                <a:ea typeface="+mj-ea"/>
              </a:rPr>
            </a:br>
            <a:r>
              <a:rPr lang="en-US" altLang="ko-KR" sz="1400" b="1" dirty="0">
                <a:latin typeface="+mj-ea"/>
                <a:ea typeface="+mj-ea"/>
              </a:rPr>
              <a:t>- Shared Key Influential Variables : CO, O3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91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3">
            <a:extLst>
              <a:ext uri="{FF2B5EF4-FFF2-40B4-BE49-F238E27FC236}">
                <a16:creationId xmlns:a16="http://schemas.microsoft.com/office/drawing/2014/main" id="{7B9518C8-31D5-410B-AD14-D42B2CAC5C92}"/>
              </a:ext>
            </a:extLst>
          </p:cNvPr>
          <p:cNvSpPr>
            <a:spLocks/>
          </p:cNvSpPr>
          <p:nvPr/>
        </p:nvSpPr>
        <p:spPr bwMode="auto">
          <a:xfrm>
            <a:off x="3261701" y="1740834"/>
            <a:ext cx="1445936" cy="762048"/>
          </a:xfrm>
          <a:custGeom>
            <a:avLst/>
            <a:gdLst>
              <a:gd name="T0" fmla="*/ 26 w 666"/>
              <a:gd name="T1" fmla="*/ 351 h 351"/>
              <a:gd name="T2" fmla="*/ 0 w 666"/>
              <a:gd name="T3" fmla="*/ 326 h 351"/>
              <a:gd name="T4" fmla="*/ 334 w 666"/>
              <a:gd name="T5" fmla="*/ 0 h 351"/>
              <a:gd name="T6" fmla="*/ 666 w 666"/>
              <a:gd name="T7" fmla="*/ 323 h 351"/>
              <a:gd name="T8" fmla="*/ 662 w 666"/>
              <a:gd name="T9" fmla="*/ 328 h 351"/>
              <a:gd name="T10" fmla="*/ 334 w 666"/>
              <a:gd name="T11" fmla="*/ 9 h 351"/>
              <a:gd name="T12" fmla="*/ 9 w 666"/>
              <a:gd name="T13" fmla="*/ 326 h 351"/>
              <a:gd name="T14" fmla="*/ 30 w 666"/>
              <a:gd name="T15" fmla="*/ 347 h 351"/>
              <a:gd name="T16" fmla="*/ 26 w 666"/>
              <a:gd name="T17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6" h="351">
                <a:moveTo>
                  <a:pt x="26" y="351"/>
                </a:moveTo>
                <a:lnTo>
                  <a:pt x="0" y="326"/>
                </a:lnTo>
                <a:lnTo>
                  <a:pt x="334" y="0"/>
                </a:lnTo>
                <a:lnTo>
                  <a:pt x="666" y="323"/>
                </a:lnTo>
                <a:lnTo>
                  <a:pt x="662" y="328"/>
                </a:lnTo>
                <a:lnTo>
                  <a:pt x="334" y="9"/>
                </a:lnTo>
                <a:lnTo>
                  <a:pt x="9" y="326"/>
                </a:lnTo>
                <a:lnTo>
                  <a:pt x="30" y="347"/>
                </a:lnTo>
                <a:lnTo>
                  <a:pt x="26" y="35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D2F32249-920F-4E21-8E9A-C958765D21FE}"/>
              </a:ext>
            </a:extLst>
          </p:cNvPr>
          <p:cNvSpPr>
            <a:spLocks/>
          </p:cNvSpPr>
          <p:nvPr/>
        </p:nvSpPr>
        <p:spPr bwMode="auto">
          <a:xfrm>
            <a:off x="3263643" y="2465520"/>
            <a:ext cx="1430738" cy="803296"/>
          </a:xfrm>
          <a:custGeom>
            <a:avLst/>
            <a:gdLst>
              <a:gd name="T0" fmla="*/ 659 w 659"/>
              <a:gd name="T1" fmla="*/ 0 h 370"/>
              <a:gd name="T2" fmla="*/ 534 w 659"/>
              <a:gd name="T3" fmla="*/ 15 h 370"/>
              <a:gd name="T4" fmla="*/ 568 w 659"/>
              <a:gd name="T5" fmla="*/ 50 h 370"/>
              <a:gd name="T6" fmla="*/ 329 w 659"/>
              <a:gd name="T7" fmla="*/ 286 h 370"/>
              <a:gd name="T8" fmla="*/ 42 w 659"/>
              <a:gd name="T9" fmla="*/ 0 h 370"/>
              <a:gd name="T10" fmla="*/ 0 w 659"/>
              <a:gd name="T11" fmla="*/ 43 h 370"/>
              <a:gd name="T12" fmla="*/ 329 w 659"/>
              <a:gd name="T13" fmla="*/ 370 h 370"/>
              <a:gd name="T14" fmla="*/ 609 w 659"/>
              <a:gd name="T15" fmla="*/ 93 h 370"/>
              <a:gd name="T16" fmla="*/ 643 w 659"/>
              <a:gd name="T17" fmla="*/ 128 h 370"/>
              <a:gd name="T18" fmla="*/ 659 w 659"/>
              <a:gd name="T1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9" h="370">
                <a:moveTo>
                  <a:pt x="659" y="0"/>
                </a:moveTo>
                <a:lnTo>
                  <a:pt x="534" y="15"/>
                </a:lnTo>
                <a:lnTo>
                  <a:pt x="568" y="50"/>
                </a:lnTo>
                <a:lnTo>
                  <a:pt x="329" y="286"/>
                </a:lnTo>
                <a:lnTo>
                  <a:pt x="42" y="0"/>
                </a:lnTo>
                <a:lnTo>
                  <a:pt x="0" y="43"/>
                </a:lnTo>
                <a:lnTo>
                  <a:pt x="329" y="370"/>
                </a:lnTo>
                <a:lnTo>
                  <a:pt x="609" y="93"/>
                </a:lnTo>
                <a:lnTo>
                  <a:pt x="643" y="128"/>
                </a:lnTo>
                <a:lnTo>
                  <a:pt x="659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Freeform 49">
            <a:extLst>
              <a:ext uri="{FF2B5EF4-FFF2-40B4-BE49-F238E27FC236}">
                <a16:creationId xmlns:a16="http://schemas.microsoft.com/office/drawing/2014/main" id="{42D6E385-E2AA-4E4D-9E6C-B03C8E9100B5}"/>
              </a:ext>
            </a:extLst>
          </p:cNvPr>
          <p:cNvSpPr>
            <a:spLocks/>
          </p:cNvSpPr>
          <p:nvPr/>
        </p:nvSpPr>
        <p:spPr bwMode="auto">
          <a:xfrm>
            <a:off x="5281638" y="2424701"/>
            <a:ext cx="1447706" cy="762980"/>
          </a:xfrm>
          <a:custGeom>
            <a:avLst/>
            <a:gdLst>
              <a:gd name="T0" fmla="*/ 26 w 666"/>
              <a:gd name="T1" fmla="*/ 0 h 351"/>
              <a:gd name="T2" fmla="*/ 0 w 666"/>
              <a:gd name="T3" fmla="*/ 26 h 351"/>
              <a:gd name="T4" fmla="*/ 334 w 666"/>
              <a:gd name="T5" fmla="*/ 351 h 351"/>
              <a:gd name="T6" fmla="*/ 666 w 666"/>
              <a:gd name="T7" fmla="*/ 28 h 351"/>
              <a:gd name="T8" fmla="*/ 661 w 666"/>
              <a:gd name="T9" fmla="*/ 23 h 351"/>
              <a:gd name="T10" fmla="*/ 334 w 666"/>
              <a:gd name="T11" fmla="*/ 342 h 351"/>
              <a:gd name="T12" fmla="*/ 9 w 666"/>
              <a:gd name="T13" fmla="*/ 26 h 351"/>
              <a:gd name="T14" fmla="*/ 30 w 666"/>
              <a:gd name="T15" fmla="*/ 4 h 351"/>
              <a:gd name="T16" fmla="*/ 26 w 666"/>
              <a:gd name="T17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6" h="351">
                <a:moveTo>
                  <a:pt x="26" y="0"/>
                </a:moveTo>
                <a:lnTo>
                  <a:pt x="0" y="26"/>
                </a:lnTo>
                <a:lnTo>
                  <a:pt x="334" y="351"/>
                </a:lnTo>
                <a:lnTo>
                  <a:pt x="666" y="28"/>
                </a:lnTo>
                <a:lnTo>
                  <a:pt x="661" y="23"/>
                </a:lnTo>
                <a:lnTo>
                  <a:pt x="334" y="342"/>
                </a:lnTo>
                <a:lnTo>
                  <a:pt x="9" y="26"/>
                </a:lnTo>
                <a:lnTo>
                  <a:pt x="3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D0D71AEC-81BC-4428-A7E9-8A018DB66BDB}"/>
              </a:ext>
            </a:extLst>
          </p:cNvPr>
          <p:cNvSpPr>
            <a:spLocks/>
          </p:cNvSpPr>
          <p:nvPr/>
        </p:nvSpPr>
        <p:spPr bwMode="auto">
          <a:xfrm>
            <a:off x="5293489" y="1669579"/>
            <a:ext cx="1432492" cy="804282"/>
          </a:xfrm>
          <a:custGeom>
            <a:avLst/>
            <a:gdLst>
              <a:gd name="T0" fmla="*/ 659 w 659"/>
              <a:gd name="T1" fmla="*/ 370 h 370"/>
              <a:gd name="T2" fmla="*/ 534 w 659"/>
              <a:gd name="T3" fmla="*/ 355 h 370"/>
              <a:gd name="T4" fmla="*/ 568 w 659"/>
              <a:gd name="T5" fmla="*/ 320 h 370"/>
              <a:gd name="T6" fmla="*/ 329 w 659"/>
              <a:gd name="T7" fmla="*/ 85 h 370"/>
              <a:gd name="T8" fmla="*/ 42 w 659"/>
              <a:gd name="T9" fmla="*/ 370 h 370"/>
              <a:gd name="T10" fmla="*/ 0 w 659"/>
              <a:gd name="T11" fmla="*/ 327 h 370"/>
              <a:gd name="T12" fmla="*/ 329 w 659"/>
              <a:gd name="T13" fmla="*/ 0 h 370"/>
              <a:gd name="T14" fmla="*/ 609 w 659"/>
              <a:gd name="T15" fmla="*/ 277 h 370"/>
              <a:gd name="T16" fmla="*/ 643 w 659"/>
              <a:gd name="T17" fmla="*/ 242 h 370"/>
              <a:gd name="T18" fmla="*/ 659 w 659"/>
              <a:gd name="T19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9" h="370">
                <a:moveTo>
                  <a:pt x="659" y="370"/>
                </a:moveTo>
                <a:lnTo>
                  <a:pt x="534" y="355"/>
                </a:lnTo>
                <a:lnTo>
                  <a:pt x="568" y="320"/>
                </a:lnTo>
                <a:lnTo>
                  <a:pt x="329" y="85"/>
                </a:lnTo>
                <a:lnTo>
                  <a:pt x="42" y="370"/>
                </a:lnTo>
                <a:lnTo>
                  <a:pt x="0" y="327"/>
                </a:lnTo>
                <a:lnTo>
                  <a:pt x="329" y="0"/>
                </a:lnTo>
                <a:lnTo>
                  <a:pt x="609" y="277"/>
                </a:lnTo>
                <a:lnTo>
                  <a:pt x="643" y="242"/>
                </a:lnTo>
                <a:lnTo>
                  <a:pt x="659" y="37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5" name="Freeform 49">
            <a:extLst>
              <a:ext uri="{FF2B5EF4-FFF2-40B4-BE49-F238E27FC236}">
                <a16:creationId xmlns:a16="http://schemas.microsoft.com/office/drawing/2014/main" id="{5A31461D-A1CA-4CE8-81BE-68856572B59D}"/>
              </a:ext>
            </a:extLst>
          </p:cNvPr>
          <p:cNvSpPr>
            <a:spLocks/>
          </p:cNvSpPr>
          <p:nvPr/>
        </p:nvSpPr>
        <p:spPr bwMode="auto">
          <a:xfrm>
            <a:off x="1140088" y="2419784"/>
            <a:ext cx="1447706" cy="762980"/>
          </a:xfrm>
          <a:custGeom>
            <a:avLst/>
            <a:gdLst>
              <a:gd name="T0" fmla="*/ 26 w 666"/>
              <a:gd name="T1" fmla="*/ 0 h 351"/>
              <a:gd name="T2" fmla="*/ 0 w 666"/>
              <a:gd name="T3" fmla="*/ 26 h 351"/>
              <a:gd name="T4" fmla="*/ 334 w 666"/>
              <a:gd name="T5" fmla="*/ 351 h 351"/>
              <a:gd name="T6" fmla="*/ 666 w 666"/>
              <a:gd name="T7" fmla="*/ 28 h 351"/>
              <a:gd name="T8" fmla="*/ 661 w 666"/>
              <a:gd name="T9" fmla="*/ 23 h 351"/>
              <a:gd name="T10" fmla="*/ 334 w 666"/>
              <a:gd name="T11" fmla="*/ 342 h 351"/>
              <a:gd name="T12" fmla="*/ 9 w 666"/>
              <a:gd name="T13" fmla="*/ 26 h 351"/>
              <a:gd name="T14" fmla="*/ 30 w 666"/>
              <a:gd name="T15" fmla="*/ 4 h 351"/>
              <a:gd name="T16" fmla="*/ 26 w 666"/>
              <a:gd name="T17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6" h="351">
                <a:moveTo>
                  <a:pt x="26" y="0"/>
                </a:moveTo>
                <a:lnTo>
                  <a:pt x="0" y="26"/>
                </a:lnTo>
                <a:lnTo>
                  <a:pt x="334" y="351"/>
                </a:lnTo>
                <a:lnTo>
                  <a:pt x="666" y="28"/>
                </a:lnTo>
                <a:lnTo>
                  <a:pt x="661" y="23"/>
                </a:lnTo>
                <a:lnTo>
                  <a:pt x="334" y="342"/>
                </a:lnTo>
                <a:lnTo>
                  <a:pt x="9" y="26"/>
                </a:lnTo>
                <a:lnTo>
                  <a:pt x="3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B77073D4-11D1-48E3-865A-F2AD66182D5D}"/>
              </a:ext>
            </a:extLst>
          </p:cNvPr>
          <p:cNvSpPr>
            <a:spLocks/>
          </p:cNvSpPr>
          <p:nvPr/>
        </p:nvSpPr>
        <p:spPr bwMode="auto">
          <a:xfrm>
            <a:off x="1151939" y="1664662"/>
            <a:ext cx="1432492" cy="804282"/>
          </a:xfrm>
          <a:custGeom>
            <a:avLst/>
            <a:gdLst>
              <a:gd name="T0" fmla="*/ 659 w 659"/>
              <a:gd name="T1" fmla="*/ 370 h 370"/>
              <a:gd name="T2" fmla="*/ 534 w 659"/>
              <a:gd name="T3" fmla="*/ 355 h 370"/>
              <a:gd name="T4" fmla="*/ 568 w 659"/>
              <a:gd name="T5" fmla="*/ 320 h 370"/>
              <a:gd name="T6" fmla="*/ 329 w 659"/>
              <a:gd name="T7" fmla="*/ 85 h 370"/>
              <a:gd name="T8" fmla="*/ 42 w 659"/>
              <a:gd name="T9" fmla="*/ 370 h 370"/>
              <a:gd name="T10" fmla="*/ 0 w 659"/>
              <a:gd name="T11" fmla="*/ 327 h 370"/>
              <a:gd name="T12" fmla="*/ 329 w 659"/>
              <a:gd name="T13" fmla="*/ 0 h 370"/>
              <a:gd name="T14" fmla="*/ 609 w 659"/>
              <a:gd name="T15" fmla="*/ 277 h 370"/>
              <a:gd name="T16" fmla="*/ 643 w 659"/>
              <a:gd name="T17" fmla="*/ 242 h 370"/>
              <a:gd name="T18" fmla="*/ 659 w 659"/>
              <a:gd name="T19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9" h="370">
                <a:moveTo>
                  <a:pt x="659" y="370"/>
                </a:moveTo>
                <a:lnTo>
                  <a:pt x="534" y="355"/>
                </a:lnTo>
                <a:lnTo>
                  <a:pt x="568" y="320"/>
                </a:lnTo>
                <a:lnTo>
                  <a:pt x="329" y="85"/>
                </a:lnTo>
                <a:lnTo>
                  <a:pt x="42" y="370"/>
                </a:lnTo>
                <a:lnTo>
                  <a:pt x="0" y="327"/>
                </a:lnTo>
                <a:lnTo>
                  <a:pt x="329" y="0"/>
                </a:lnTo>
                <a:lnTo>
                  <a:pt x="609" y="277"/>
                </a:lnTo>
                <a:lnTo>
                  <a:pt x="643" y="242"/>
                </a:lnTo>
                <a:lnTo>
                  <a:pt x="659" y="37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8A5A1-3DA4-44AA-8FA2-259ED5E3E5D9}"/>
              </a:ext>
            </a:extLst>
          </p:cNvPr>
          <p:cNvSpPr txBox="1"/>
          <p:nvPr/>
        </p:nvSpPr>
        <p:spPr>
          <a:xfrm>
            <a:off x="3150748" y="3388340"/>
            <a:ext cx="2225480" cy="79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latin typeface="Calibri Light"/>
                <a:ea typeface="Calibri Light"/>
              </a:rPr>
              <a:t>Data Preparation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</a:rPr>
              <a:t>Data Cleansing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B84496-D15D-44E1-BCB6-575443AC2613}"/>
              </a:ext>
            </a:extLst>
          </p:cNvPr>
          <p:cNvGrpSpPr/>
          <p:nvPr/>
        </p:nvGrpSpPr>
        <p:grpSpPr>
          <a:xfrm>
            <a:off x="3826657" y="2226936"/>
            <a:ext cx="499888" cy="385696"/>
            <a:chOff x="3305648" y="2419350"/>
            <a:chExt cx="993775" cy="766762"/>
          </a:xfrm>
          <a:solidFill>
            <a:schemeClr val="tx2">
              <a:lumMod val="65000"/>
              <a:lumOff val="35000"/>
            </a:schemeClr>
          </a:solidFill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30E4789F-4B48-4CC3-B85E-25B24975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073" y="2471738"/>
              <a:ext cx="187325" cy="73025"/>
            </a:xfrm>
            <a:custGeom>
              <a:avLst/>
              <a:gdLst>
                <a:gd name="T0" fmla="*/ 158 w 173"/>
                <a:gd name="T1" fmla="*/ 69 h 69"/>
                <a:gd name="T2" fmla="*/ 144 w 173"/>
                <a:gd name="T3" fmla="*/ 57 h 69"/>
                <a:gd name="T4" fmla="*/ 104 w 173"/>
                <a:gd name="T5" fmla="*/ 28 h 69"/>
                <a:gd name="T6" fmla="*/ 14 w 173"/>
                <a:gd name="T7" fmla="*/ 28 h 69"/>
                <a:gd name="T8" fmla="*/ 0 w 173"/>
                <a:gd name="T9" fmla="*/ 14 h 69"/>
                <a:gd name="T10" fmla="*/ 14 w 173"/>
                <a:gd name="T11" fmla="*/ 0 h 69"/>
                <a:gd name="T12" fmla="*/ 104 w 173"/>
                <a:gd name="T13" fmla="*/ 0 h 69"/>
                <a:gd name="T14" fmla="*/ 172 w 173"/>
                <a:gd name="T15" fmla="*/ 53 h 69"/>
                <a:gd name="T16" fmla="*/ 160 w 173"/>
                <a:gd name="T17" fmla="*/ 69 h 69"/>
                <a:gd name="T18" fmla="*/ 158 w 173"/>
                <a:gd name="T1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69">
                  <a:moveTo>
                    <a:pt x="158" y="69"/>
                  </a:moveTo>
                  <a:cubicBezTo>
                    <a:pt x="151" y="69"/>
                    <a:pt x="145" y="64"/>
                    <a:pt x="144" y="57"/>
                  </a:cubicBezTo>
                  <a:cubicBezTo>
                    <a:pt x="141" y="39"/>
                    <a:pt x="126" y="28"/>
                    <a:pt x="10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40" y="0"/>
                    <a:pt x="166" y="21"/>
                    <a:pt x="172" y="53"/>
                  </a:cubicBezTo>
                  <a:cubicBezTo>
                    <a:pt x="173" y="60"/>
                    <a:pt x="168" y="68"/>
                    <a:pt x="160" y="69"/>
                  </a:cubicBezTo>
                  <a:cubicBezTo>
                    <a:pt x="160" y="69"/>
                    <a:pt x="159" y="69"/>
                    <a:pt x="15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2D6A1429-F25F-4FEF-AD67-04751655F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673" y="2605088"/>
              <a:ext cx="158750" cy="427037"/>
            </a:xfrm>
            <a:custGeom>
              <a:avLst/>
              <a:gdLst>
                <a:gd name="T0" fmla="*/ 31 w 147"/>
                <a:gd name="T1" fmla="*/ 395 h 395"/>
                <a:gd name="T2" fmla="*/ 27 w 147"/>
                <a:gd name="T3" fmla="*/ 394 h 395"/>
                <a:gd name="T4" fmla="*/ 18 w 147"/>
                <a:gd name="T5" fmla="*/ 377 h 395"/>
                <a:gd name="T6" fmla="*/ 114 w 147"/>
                <a:gd name="T7" fmla="*/ 77 h 395"/>
                <a:gd name="T8" fmla="*/ 110 w 147"/>
                <a:gd name="T9" fmla="*/ 42 h 395"/>
                <a:gd name="T10" fmla="*/ 77 w 147"/>
                <a:gd name="T11" fmla="*/ 28 h 395"/>
                <a:gd name="T12" fmla="*/ 14 w 147"/>
                <a:gd name="T13" fmla="*/ 28 h 395"/>
                <a:gd name="T14" fmla="*/ 0 w 147"/>
                <a:gd name="T15" fmla="*/ 14 h 395"/>
                <a:gd name="T16" fmla="*/ 14 w 147"/>
                <a:gd name="T17" fmla="*/ 0 h 395"/>
                <a:gd name="T18" fmla="*/ 77 w 147"/>
                <a:gd name="T19" fmla="*/ 0 h 395"/>
                <a:gd name="T20" fmla="*/ 133 w 147"/>
                <a:gd name="T21" fmla="*/ 26 h 395"/>
                <a:gd name="T22" fmla="*/ 140 w 147"/>
                <a:gd name="T23" fmla="*/ 85 h 395"/>
                <a:gd name="T24" fmla="*/ 44 w 147"/>
                <a:gd name="T25" fmla="*/ 385 h 395"/>
                <a:gd name="T26" fmla="*/ 31 w 147"/>
                <a:gd name="T27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7" h="395">
                  <a:moveTo>
                    <a:pt x="31" y="395"/>
                  </a:moveTo>
                  <a:cubicBezTo>
                    <a:pt x="30" y="395"/>
                    <a:pt x="28" y="395"/>
                    <a:pt x="27" y="394"/>
                  </a:cubicBezTo>
                  <a:cubicBezTo>
                    <a:pt x="19" y="392"/>
                    <a:pt x="15" y="384"/>
                    <a:pt x="18" y="3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8" y="64"/>
                    <a:pt x="117" y="51"/>
                    <a:pt x="110" y="42"/>
                  </a:cubicBezTo>
                  <a:cubicBezTo>
                    <a:pt x="103" y="33"/>
                    <a:pt x="92" y="28"/>
                    <a:pt x="77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1" y="0"/>
                    <a:pt x="121" y="9"/>
                    <a:pt x="133" y="26"/>
                  </a:cubicBezTo>
                  <a:cubicBezTo>
                    <a:pt x="145" y="42"/>
                    <a:pt x="147" y="63"/>
                    <a:pt x="140" y="85"/>
                  </a:cubicBezTo>
                  <a:cubicBezTo>
                    <a:pt x="44" y="385"/>
                    <a:pt x="44" y="385"/>
                    <a:pt x="44" y="385"/>
                  </a:cubicBezTo>
                  <a:cubicBezTo>
                    <a:pt x="42" y="391"/>
                    <a:pt x="37" y="395"/>
                    <a:pt x="31" y="3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51AC9108-A1FB-4E2B-94DB-A18883D1D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5648" y="2419350"/>
              <a:ext cx="833437" cy="766762"/>
            </a:xfrm>
            <a:custGeom>
              <a:avLst/>
              <a:gdLst>
                <a:gd name="T0" fmla="*/ 686 w 772"/>
                <a:gd name="T1" fmla="*/ 710 h 710"/>
                <a:gd name="T2" fmla="*/ 87 w 772"/>
                <a:gd name="T3" fmla="*/ 710 h 710"/>
                <a:gd name="T4" fmla="*/ 0 w 772"/>
                <a:gd name="T5" fmla="*/ 623 h 710"/>
                <a:gd name="T6" fmla="*/ 0 w 772"/>
                <a:gd name="T7" fmla="*/ 86 h 710"/>
                <a:gd name="T8" fmla="*/ 86 w 772"/>
                <a:gd name="T9" fmla="*/ 0 h 710"/>
                <a:gd name="T10" fmla="*/ 228 w 772"/>
                <a:gd name="T11" fmla="*/ 0 h 710"/>
                <a:gd name="T12" fmla="*/ 314 w 772"/>
                <a:gd name="T13" fmla="*/ 86 h 710"/>
                <a:gd name="T14" fmla="*/ 314 w 772"/>
                <a:gd name="T15" fmla="*/ 133 h 710"/>
                <a:gd name="T16" fmla="*/ 686 w 772"/>
                <a:gd name="T17" fmla="*/ 133 h 710"/>
                <a:gd name="T18" fmla="*/ 772 w 772"/>
                <a:gd name="T19" fmla="*/ 219 h 710"/>
                <a:gd name="T20" fmla="*/ 772 w 772"/>
                <a:gd name="T21" fmla="*/ 623 h 710"/>
                <a:gd name="T22" fmla="*/ 686 w 772"/>
                <a:gd name="T23" fmla="*/ 710 h 710"/>
                <a:gd name="T24" fmla="*/ 86 w 772"/>
                <a:gd name="T25" fmla="*/ 28 h 710"/>
                <a:gd name="T26" fmla="*/ 28 w 772"/>
                <a:gd name="T27" fmla="*/ 86 h 710"/>
                <a:gd name="T28" fmla="*/ 28 w 772"/>
                <a:gd name="T29" fmla="*/ 623 h 710"/>
                <a:gd name="T30" fmla="*/ 87 w 772"/>
                <a:gd name="T31" fmla="*/ 682 h 710"/>
                <a:gd name="T32" fmla="*/ 686 w 772"/>
                <a:gd name="T33" fmla="*/ 682 h 710"/>
                <a:gd name="T34" fmla="*/ 744 w 772"/>
                <a:gd name="T35" fmla="*/ 623 h 710"/>
                <a:gd name="T36" fmla="*/ 744 w 772"/>
                <a:gd name="T37" fmla="*/ 219 h 710"/>
                <a:gd name="T38" fmla="*/ 686 w 772"/>
                <a:gd name="T39" fmla="*/ 161 h 710"/>
                <a:gd name="T40" fmla="*/ 300 w 772"/>
                <a:gd name="T41" fmla="*/ 161 h 710"/>
                <a:gd name="T42" fmla="*/ 286 w 772"/>
                <a:gd name="T43" fmla="*/ 147 h 710"/>
                <a:gd name="T44" fmla="*/ 286 w 772"/>
                <a:gd name="T45" fmla="*/ 86 h 710"/>
                <a:gd name="T46" fmla="*/ 228 w 772"/>
                <a:gd name="T47" fmla="*/ 28 h 710"/>
                <a:gd name="T48" fmla="*/ 86 w 772"/>
                <a:gd name="T49" fmla="*/ 28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2" h="710">
                  <a:moveTo>
                    <a:pt x="686" y="710"/>
                  </a:moveTo>
                  <a:cubicBezTo>
                    <a:pt x="87" y="710"/>
                    <a:pt x="87" y="710"/>
                    <a:pt x="87" y="710"/>
                  </a:cubicBezTo>
                  <a:cubicBezTo>
                    <a:pt x="39" y="710"/>
                    <a:pt x="0" y="671"/>
                    <a:pt x="0" y="62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75" y="0"/>
                    <a:pt x="314" y="39"/>
                    <a:pt x="314" y="86"/>
                  </a:cubicBezTo>
                  <a:cubicBezTo>
                    <a:pt x="314" y="133"/>
                    <a:pt x="314" y="133"/>
                    <a:pt x="314" y="133"/>
                  </a:cubicBezTo>
                  <a:cubicBezTo>
                    <a:pt x="686" y="133"/>
                    <a:pt x="686" y="133"/>
                    <a:pt x="686" y="133"/>
                  </a:cubicBezTo>
                  <a:cubicBezTo>
                    <a:pt x="733" y="133"/>
                    <a:pt x="772" y="172"/>
                    <a:pt x="772" y="219"/>
                  </a:cubicBezTo>
                  <a:cubicBezTo>
                    <a:pt x="772" y="623"/>
                    <a:pt x="772" y="623"/>
                    <a:pt x="772" y="623"/>
                  </a:cubicBezTo>
                  <a:cubicBezTo>
                    <a:pt x="772" y="671"/>
                    <a:pt x="733" y="710"/>
                    <a:pt x="686" y="710"/>
                  </a:cubicBezTo>
                  <a:close/>
                  <a:moveTo>
                    <a:pt x="86" y="28"/>
                  </a:moveTo>
                  <a:cubicBezTo>
                    <a:pt x="53" y="28"/>
                    <a:pt x="28" y="53"/>
                    <a:pt x="28" y="86"/>
                  </a:cubicBezTo>
                  <a:cubicBezTo>
                    <a:pt x="28" y="623"/>
                    <a:pt x="28" y="623"/>
                    <a:pt x="28" y="623"/>
                  </a:cubicBezTo>
                  <a:cubicBezTo>
                    <a:pt x="28" y="656"/>
                    <a:pt x="54" y="682"/>
                    <a:pt x="87" y="682"/>
                  </a:cubicBezTo>
                  <a:cubicBezTo>
                    <a:pt x="686" y="682"/>
                    <a:pt x="686" y="682"/>
                    <a:pt x="686" y="682"/>
                  </a:cubicBezTo>
                  <a:cubicBezTo>
                    <a:pt x="718" y="682"/>
                    <a:pt x="744" y="656"/>
                    <a:pt x="744" y="623"/>
                  </a:cubicBezTo>
                  <a:cubicBezTo>
                    <a:pt x="744" y="219"/>
                    <a:pt x="744" y="219"/>
                    <a:pt x="744" y="219"/>
                  </a:cubicBezTo>
                  <a:cubicBezTo>
                    <a:pt x="744" y="186"/>
                    <a:pt x="719" y="161"/>
                    <a:pt x="686" y="161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292" y="161"/>
                    <a:pt x="286" y="155"/>
                    <a:pt x="286" y="14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6" y="53"/>
                    <a:pt x="261" y="28"/>
                    <a:pt x="228" y="28"/>
                  </a:cubicBezTo>
                  <a:lnTo>
                    <a:pt x="8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C424D66-C336-4B4F-A543-300947CF46B2}"/>
              </a:ext>
            </a:extLst>
          </p:cNvPr>
          <p:cNvSpPr txBox="1"/>
          <p:nvPr/>
        </p:nvSpPr>
        <p:spPr>
          <a:xfrm>
            <a:off x="5720878" y="3429000"/>
            <a:ext cx="172674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</a:rPr>
              <a:t>EDA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589086D-7DA1-4DEC-9993-1A33A3EB32D6}"/>
              </a:ext>
            </a:extLst>
          </p:cNvPr>
          <p:cNvGrpSpPr/>
          <p:nvPr/>
        </p:nvGrpSpPr>
        <p:grpSpPr>
          <a:xfrm>
            <a:off x="5741033" y="2290021"/>
            <a:ext cx="528915" cy="548432"/>
            <a:chOff x="3367561" y="3794125"/>
            <a:chExt cx="860425" cy="892175"/>
          </a:xfrm>
          <a:solidFill>
            <a:srgbClr val="4785D1"/>
          </a:solidFill>
        </p:grpSpPr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5FBB1252-8CFC-44DD-B4D4-294DA6935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861" y="4473575"/>
              <a:ext cx="120650" cy="192087"/>
            </a:xfrm>
            <a:custGeom>
              <a:avLst/>
              <a:gdLst>
                <a:gd name="T0" fmla="*/ 56 w 112"/>
                <a:gd name="T1" fmla="*/ 177 h 177"/>
                <a:gd name="T2" fmla="*/ 0 w 112"/>
                <a:gd name="T3" fmla="*/ 121 h 177"/>
                <a:gd name="T4" fmla="*/ 0 w 112"/>
                <a:gd name="T5" fmla="*/ 14 h 177"/>
                <a:gd name="T6" fmla="*/ 14 w 112"/>
                <a:gd name="T7" fmla="*/ 0 h 177"/>
                <a:gd name="T8" fmla="*/ 28 w 112"/>
                <a:gd name="T9" fmla="*/ 14 h 177"/>
                <a:gd name="T10" fmla="*/ 28 w 112"/>
                <a:gd name="T11" fmla="*/ 121 h 177"/>
                <a:gd name="T12" fmla="*/ 56 w 112"/>
                <a:gd name="T13" fmla="*/ 149 h 177"/>
                <a:gd name="T14" fmla="*/ 84 w 112"/>
                <a:gd name="T15" fmla="*/ 121 h 177"/>
                <a:gd name="T16" fmla="*/ 84 w 112"/>
                <a:gd name="T17" fmla="*/ 14 h 177"/>
                <a:gd name="T18" fmla="*/ 98 w 112"/>
                <a:gd name="T19" fmla="*/ 0 h 177"/>
                <a:gd name="T20" fmla="*/ 112 w 112"/>
                <a:gd name="T21" fmla="*/ 14 h 177"/>
                <a:gd name="T22" fmla="*/ 112 w 112"/>
                <a:gd name="T23" fmla="*/ 121 h 177"/>
                <a:gd name="T24" fmla="*/ 56 w 112"/>
                <a:gd name="T2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77">
                  <a:moveTo>
                    <a:pt x="56" y="177"/>
                  </a:moveTo>
                  <a:cubicBezTo>
                    <a:pt x="25" y="177"/>
                    <a:pt x="0" y="152"/>
                    <a:pt x="0" y="1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6"/>
                    <a:pt x="41" y="149"/>
                    <a:pt x="56" y="149"/>
                  </a:cubicBezTo>
                  <a:cubicBezTo>
                    <a:pt x="72" y="149"/>
                    <a:pt x="84" y="137"/>
                    <a:pt x="84" y="121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6"/>
                    <a:pt x="90" y="0"/>
                    <a:pt x="98" y="0"/>
                  </a:cubicBezTo>
                  <a:cubicBezTo>
                    <a:pt x="106" y="0"/>
                    <a:pt x="112" y="6"/>
                    <a:pt x="112" y="14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112" y="152"/>
                    <a:pt x="87" y="177"/>
                    <a:pt x="56" y="177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257D552-7FA5-483A-A673-48E7321C7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848" y="4468813"/>
              <a:ext cx="223837" cy="217487"/>
            </a:xfrm>
            <a:custGeom>
              <a:avLst/>
              <a:gdLst>
                <a:gd name="T0" fmla="*/ 60 w 206"/>
                <a:gd name="T1" fmla="*/ 202 h 202"/>
                <a:gd name="T2" fmla="*/ 18 w 206"/>
                <a:gd name="T3" fmla="*/ 184 h 202"/>
                <a:gd name="T4" fmla="*/ 18 w 206"/>
                <a:gd name="T5" fmla="*/ 184 h 202"/>
                <a:gd name="T6" fmla="*/ 0 w 206"/>
                <a:gd name="T7" fmla="*/ 140 h 202"/>
                <a:gd name="T8" fmla="*/ 13 w 206"/>
                <a:gd name="T9" fmla="*/ 110 h 202"/>
                <a:gd name="T10" fmla="*/ 118 w 206"/>
                <a:gd name="T11" fmla="*/ 5 h 202"/>
                <a:gd name="T12" fmla="*/ 138 w 206"/>
                <a:gd name="T13" fmla="*/ 5 h 202"/>
                <a:gd name="T14" fmla="*/ 138 w 206"/>
                <a:gd name="T15" fmla="*/ 25 h 202"/>
                <a:gd name="T16" fmla="*/ 33 w 206"/>
                <a:gd name="T17" fmla="*/ 130 h 202"/>
                <a:gd name="T18" fmla="*/ 33 w 206"/>
                <a:gd name="T19" fmla="*/ 130 h 202"/>
                <a:gd name="T20" fmla="*/ 28 w 206"/>
                <a:gd name="T21" fmla="*/ 141 h 202"/>
                <a:gd name="T22" fmla="*/ 38 w 206"/>
                <a:gd name="T23" fmla="*/ 164 h 202"/>
                <a:gd name="T24" fmla="*/ 61 w 206"/>
                <a:gd name="T25" fmla="*/ 174 h 202"/>
                <a:gd name="T26" fmla="*/ 72 w 206"/>
                <a:gd name="T27" fmla="*/ 169 h 202"/>
                <a:gd name="T28" fmla="*/ 72 w 206"/>
                <a:gd name="T29" fmla="*/ 169 h 202"/>
                <a:gd name="T30" fmla="*/ 181 w 206"/>
                <a:gd name="T31" fmla="*/ 61 h 202"/>
                <a:gd name="T32" fmla="*/ 201 w 206"/>
                <a:gd name="T33" fmla="*/ 61 h 202"/>
                <a:gd name="T34" fmla="*/ 201 w 206"/>
                <a:gd name="T35" fmla="*/ 81 h 202"/>
                <a:gd name="T36" fmla="*/ 92 w 206"/>
                <a:gd name="T37" fmla="*/ 189 h 202"/>
                <a:gd name="T38" fmla="*/ 62 w 206"/>
                <a:gd name="T39" fmla="*/ 202 h 202"/>
                <a:gd name="T40" fmla="*/ 60 w 206"/>
                <a:gd name="T4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202">
                  <a:moveTo>
                    <a:pt x="60" y="202"/>
                  </a:moveTo>
                  <a:cubicBezTo>
                    <a:pt x="46" y="202"/>
                    <a:pt x="30" y="196"/>
                    <a:pt x="18" y="184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6" y="171"/>
                    <a:pt x="0" y="155"/>
                    <a:pt x="0" y="140"/>
                  </a:cubicBezTo>
                  <a:cubicBezTo>
                    <a:pt x="0" y="128"/>
                    <a:pt x="5" y="118"/>
                    <a:pt x="13" y="11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24" y="0"/>
                    <a:pt x="132" y="0"/>
                    <a:pt x="138" y="5"/>
                  </a:cubicBezTo>
                  <a:cubicBezTo>
                    <a:pt x="143" y="11"/>
                    <a:pt x="143" y="19"/>
                    <a:pt x="138" y="25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0" y="133"/>
                    <a:pt x="28" y="136"/>
                    <a:pt x="28" y="141"/>
                  </a:cubicBezTo>
                  <a:cubicBezTo>
                    <a:pt x="28" y="149"/>
                    <a:pt x="31" y="157"/>
                    <a:pt x="38" y="164"/>
                  </a:cubicBezTo>
                  <a:cubicBezTo>
                    <a:pt x="45" y="171"/>
                    <a:pt x="53" y="174"/>
                    <a:pt x="61" y="174"/>
                  </a:cubicBezTo>
                  <a:cubicBezTo>
                    <a:pt x="66" y="174"/>
                    <a:pt x="69" y="172"/>
                    <a:pt x="72" y="169"/>
                  </a:cubicBezTo>
                  <a:cubicBezTo>
                    <a:pt x="72" y="169"/>
                    <a:pt x="72" y="169"/>
                    <a:pt x="72" y="169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87" y="56"/>
                    <a:pt x="196" y="56"/>
                    <a:pt x="201" y="61"/>
                  </a:cubicBezTo>
                  <a:cubicBezTo>
                    <a:pt x="206" y="67"/>
                    <a:pt x="206" y="76"/>
                    <a:pt x="201" y="81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84" y="197"/>
                    <a:pt x="74" y="202"/>
                    <a:pt x="62" y="202"/>
                  </a:cubicBezTo>
                  <a:cubicBezTo>
                    <a:pt x="61" y="202"/>
                    <a:pt x="61" y="202"/>
                    <a:pt x="60" y="202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DE2B60CE-AFEE-484D-9331-3545841C2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9211" y="4468813"/>
              <a:ext cx="220662" cy="217487"/>
            </a:xfrm>
            <a:custGeom>
              <a:avLst/>
              <a:gdLst>
                <a:gd name="T0" fmla="*/ 145 w 205"/>
                <a:gd name="T1" fmla="*/ 202 h 202"/>
                <a:gd name="T2" fmla="*/ 144 w 205"/>
                <a:gd name="T3" fmla="*/ 202 h 202"/>
                <a:gd name="T4" fmla="*/ 113 w 205"/>
                <a:gd name="T5" fmla="*/ 189 h 202"/>
                <a:gd name="T6" fmla="*/ 5 w 205"/>
                <a:gd name="T7" fmla="*/ 81 h 202"/>
                <a:gd name="T8" fmla="*/ 5 w 205"/>
                <a:gd name="T9" fmla="*/ 61 h 202"/>
                <a:gd name="T10" fmla="*/ 25 w 205"/>
                <a:gd name="T11" fmla="*/ 61 h 202"/>
                <a:gd name="T12" fmla="*/ 133 w 205"/>
                <a:gd name="T13" fmla="*/ 169 h 202"/>
                <a:gd name="T14" fmla="*/ 133 w 205"/>
                <a:gd name="T15" fmla="*/ 169 h 202"/>
                <a:gd name="T16" fmla="*/ 145 w 205"/>
                <a:gd name="T17" fmla="*/ 174 h 202"/>
                <a:gd name="T18" fmla="*/ 167 w 205"/>
                <a:gd name="T19" fmla="*/ 164 h 202"/>
                <a:gd name="T20" fmla="*/ 177 w 205"/>
                <a:gd name="T21" fmla="*/ 141 h 202"/>
                <a:gd name="T22" fmla="*/ 172 w 205"/>
                <a:gd name="T23" fmla="*/ 130 h 202"/>
                <a:gd name="T24" fmla="*/ 172 w 205"/>
                <a:gd name="T25" fmla="*/ 130 h 202"/>
                <a:gd name="T26" fmla="*/ 68 w 205"/>
                <a:gd name="T27" fmla="*/ 25 h 202"/>
                <a:gd name="T28" fmla="*/ 68 w 205"/>
                <a:gd name="T29" fmla="*/ 5 h 202"/>
                <a:gd name="T30" fmla="*/ 88 w 205"/>
                <a:gd name="T31" fmla="*/ 5 h 202"/>
                <a:gd name="T32" fmla="*/ 192 w 205"/>
                <a:gd name="T33" fmla="*/ 110 h 202"/>
                <a:gd name="T34" fmla="*/ 205 w 205"/>
                <a:gd name="T35" fmla="*/ 140 h 202"/>
                <a:gd name="T36" fmla="*/ 187 w 205"/>
                <a:gd name="T37" fmla="*/ 184 h 202"/>
                <a:gd name="T38" fmla="*/ 187 w 205"/>
                <a:gd name="T39" fmla="*/ 184 h 202"/>
                <a:gd name="T40" fmla="*/ 145 w 205"/>
                <a:gd name="T4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5" h="202">
                  <a:moveTo>
                    <a:pt x="145" y="202"/>
                  </a:moveTo>
                  <a:cubicBezTo>
                    <a:pt x="145" y="202"/>
                    <a:pt x="144" y="202"/>
                    <a:pt x="144" y="202"/>
                  </a:cubicBezTo>
                  <a:cubicBezTo>
                    <a:pt x="132" y="202"/>
                    <a:pt x="121" y="197"/>
                    <a:pt x="113" y="189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0" y="75"/>
                    <a:pt x="0" y="67"/>
                    <a:pt x="5" y="61"/>
                  </a:cubicBezTo>
                  <a:cubicBezTo>
                    <a:pt x="11" y="56"/>
                    <a:pt x="19" y="56"/>
                    <a:pt x="25" y="61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7" y="173"/>
                    <a:pt x="141" y="174"/>
                    <a:pt x="145" y="174"/>
                  </a:cubicBezTo>
                  <a:cubicBezTo>
                    <a:pt x="152" y="174"/>
                    <a:pt x="161" y="170"/>
                    <a:pt x="167" y="164"/>
                  </a:cubicBezTo>
                  <a:cubicBezTo>
                    <a:pt x="173" y="157"/>
                    <a:pt x="177" y="149"/>
                    <a:pt x="177" y="141"/>
                  </a:cubicBezTo>
                  <a:cubicBezTo>
                    <a:pt x="177" y="136"/>
                    <a:pt x="175" y="133"/>
                    <a:pt x="172" y="130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3" y="19"/>
                    <a:pt x="63" y="10"/>
                    <a:pt x="68" y="5"/>
                  </a:cubicBezTo>
                  <a:cubicBezTo>
                    <a:pt x="74" y="0"/>
                    <a:pt x="83" y="0"/>
                    <a:pt x="88" y="5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200" y="118"/>
                    <a:pt x="205" y="128"/>
                    <a:pt x="205" y="140"/>
                  </a:cubicBezTo>
                  <a:cubicBezTo>
                    <a:pt x="205" y="155"/>
                    <a:pt x="199" y="171"/>
                    <a:pt x="187" y="184"/>
                  </a:cubicBezTo>
                  <a:cubicBezTo>
                    <a:pt x="187" y="184"/>
                    <a:pt x="187" y="184"/>
                    <a:pt x="187" y="184"/>
                  </a:cubicBezTo>
                  <a:cubicBezTo>
                    <a:pt x="176" y="195"/>
                    <a:pt x="160" y="202"/>
                    <a:pt x="145" y="202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B8F323FB-0B50-41C0-BBC4-6781C3574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561" y="3794125"/>
              <a:ext cx="860425" cy="120650"/>
            </a:xfrm>
            <a:custGeom>
              <a:avLst/>
              <a:gdLst>
                <a:gd name="T0" fmla="*/ 741 w 797"/>
                <a:gd name="T1" fmla="*/ 112 h 112"/>
                <a:gd name="T2" fmla="*/ 56 w 797"/>
                <a:gd name="T3" fmla="*/ 112 h 112"/>
                <a:gd name="T4" fmla="*/ 0 w 797"/>
                <a:gd name="T5" fmla="*/ 56 h 112"/>
                <a:gd name="T6" fmla="*/ 56 w 797"/>
                <a:gd name="T7" fmla="*/ 0 h 112"/>
                <a:gd name="T8" fmla="*/ 587 w 797"/>
                <a:gd name="T9" fmla="*/ 0 h 112"/>
                <a:gd name="T10" fmla="*/ 601 w 797"/>
                <a:gd name="T11" fmla="*/ 14 h 112"/>
                <a:gd name="T12" fmla="*/ 587 w 797"/>
                <a:gd name="T13" fmla="*/ 28 h 112"/>
                <a:gd name="T14" fmla="*/ 56 w 797"/>
                <a:gd name="T15" fmla="*/ 28 h 112"/>
                <a:gd name="T16" fmla="*/ 28 w 797"/>
                <a:gd name="T17" fmla="*/ 56 h 112"/>
                <a:gd name="T18" fmla="*/ 56 w 797"/>
                <a:gd name="T19" fmla="*/ 84 h 112"/>
                <a:gd name="T20" fmla="*/ 741 w 797"/>
                <a:gd name="T21" fmla="*/ 84 h 112"/>
                <a:gd name="T22" fmla="*/ 769 w 797"/>
                <a:gd name="T23" fmla="*/ 56 h 112"/>
                <a:gd name="T24" fmla="*/ 741 w 797"/>
                <a:gd name="T25" fmla="*/ 28 h 112"/>
                <a:gd name="T26" fmla="*/ 634 w 797"/>
                <a:gd name="T27" fmla="*/ 28 h 112"/>
                <a:gd name="T28" fmla="*/ 620 w 797"/>
                <a:gd name="T29" fmla="*/ 14 h 112"/>
                <a:gd name="T30" fmla="*/ 634 w 797"/>
                <a:gd name="T31" fmla="*/ 0 h 112"/>
                <a:gd name="T32" fmla="*/ 741 w 797"/>
                <a:gd name="T33" fmla="*/ 0 h 112"/>
                <a:gd name="T34" fmla="*/ 797 w 797"/>
                <a:gd name="T35" fmla="*/ 56 h 112"/>
                <a:gd name="T36" fmla="*/ 741 w 797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7" h="112">
                  <a:moveTo>
                    <a:pt x="741" y="112"/>
                  </a:moveTo>
                  <a:cubicBezTo>
                    <a:pt x="56" y="112"/>
                    <a:pt x="56" y="112"/>
                    <a:pt x="56" y="112"/>
                  </a:cubicBezTo>
                  <a:cubicBezTo>
                    <a:pt x="25" y="112"/>
                    <a:pt x="0" y="87"/>
                    <a:pt x="0" y="56"/>
                  </a:cubicBezTo>
                  <a:cubicBezTo>
                    <a:pt x="0" y="24"/>
                    <a:pt x="24" y="0"/>
                    <a:pt x="56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595" y="0"/>
                    <a:pt x="601" y="6"/>
                    <a:pt x="601" y="14"/>
                  </a:cubicBezTo>
                  <a:cubicBezTo>
                    <a:pt x="601" y="22"/>
                    <a:pt x="595" y="28"/>
                    <a:pt x="587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40" y="28"/>
                    <a:pt x="28" y="40"/>
                    <a:pt x="28" y="56"/>
                  </a:cubicBezTo>
                  <a:cubicBezTo>
                    <a:pt x="28" y="72"/>
                    <a:pt x="40" y="84"/>
                    <a:pt x="56" y="84"/>
                  </a:cubicBezTo>
                  <a:cubicBezTo>
                    <a:pt x="741" y="84"/>
                    <a:pt x="741" y="84"/>
                    <a:pt x="741" y="84"/>
                  </a:cubicBezTo>
                  <a:cubicBezTo>
                    <a:pt x="756" y="84"/>
                    <a:pt x="769" y="71"/>
                    <a:pt x="769" y="56"/>
                  </a:cubicBezTo>
                  <a:cubicBezTo>
                    <a:pt x="769" y="40"/>
                    <a:pt x="757" y="28"/>
                    <a:pt x="741" y="28"/>
                  </a:cubicBezTo>
                  <a:cubicBezTo>
                    <a:pt x="634" y="28"/>
                    <a:pt x="634" y="28"/>
                    <a:pt x="634" y="28"/>
                  </a:cubicBezTo>
                  <a:cubicBezTo>
                    <a:pt x="626" y="28"/>
                    <a:pt x="620" y="22"/>
                    <a:pt x="620" y="14"/>
                  </a:cubicBezTo>
                  <a:cubicBezTo>
                    <a:pt x="620" y="6"/>
                    <a:pt x="626" y="0"/>
                    <a:pt x="634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72" y="0"/>
                    <a:pt x="797" y="25"/>
                    <a:pt x="797" y="56"/>
                  </a:cubicBezTo>
                  <a:cubicBezTo>
                    <a:pt x="797" y="87"/>
                    <a:pt x="772" y="112"/>
                    <a:pt x="741" y="112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5022496-9878-41D5-9DD0-65261D67F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561" y="4338638"/>
              <a:ext cx="860425" cy="120650"/>
            </a:xfrm>
            <a:custGeom>
              <a:avLst/>
              <a:gdLst>
                <a:gd name="T0" fmla="*/ 741 w 797"/>
                <a:gd name="T1" fmla="*/ 112 h 112"/>
                <a:gd name="T2" fmla="*/ 56 w 797"/>
                <a:gd name="T3" fmla="*/ 112 h 112"/>
                <a:gd name="T4" fmla="*/ 0 w 797"/>
                <a:gd name="T5" fmla="*/ 56 h 112"/>
                <a:gd name="T6" fmla="*/ 56 w 797"/>
                <a:gd name="T7" fmla="*/ 0 h 112"/>
                <a:gd name="T8" fmla="*/ 111 w 797"/>
                <a:gd name="T9" fmla="*/ 0 h 112"/>
                <a:gd name="T10" fmla="*/ 125 w 797"/>
                <a:gd name="T11" fmla="*/ 14 h 112"/>
                <a:gd name="T12" fmla="*/ 111 w 797"/>
                <a:gd name="T13" fmla="*/ 28 h 112"/>
                <a:gd name="T14" fmla="*/ 56 w 797"/>
                <a:gd name="T15" fmla="*/ 28 h 112"/>
                <a:gd name="T16" fmla="*/ 28 w 797"/>
                <a:gd name="T17" fmla="*/ 56 h 112"/>
                <a:gd name="T18" fmla="*/ 56 w 797"/>
                <a:gd name="T19" fmla="*/ 84 h 112"/>
                <a:gd name="T20" fmla="*/ 741 w 797"/>
                <a:gd name="T21" fmla="*/ 84 h 112"/>
                <a:gd name="T22" fmla="*/ 769 w 797"/>
                <a:gd name="T23" fmla="*/ 56 h 112"/>
                <a:gd name="T24" fmla="*/ 741 w 797"/>
                <a:gd name="T25" fmla="*/ 28 h 112"/>
                <a:gd name="T26" fmla="*/ 163 w 797"/>
                <a:gd name="T27" fmla="*/ 28 h 112"/>
                <a:gd name="T28" fmla="*/ 149 w 797"/>
                <a:gd name="T29" fmla="*/ 14 h 112"/>
                <a:gd name="T30" fmla="*/ 163 w 797"/>
                <a:gd name="T31" fmla="*/ 0 h 112"/>
                <a:gd name="T32" fmla="*/ 741 w 797"/>
                <a:gd name="T33" fmla="*/ 0 h 112"/>
                <a:gd name="T34" fmla="*/ 797 w 797"/>
                <a:gd name="T35" fmla="*/ 56 h 112"/>
                <a:gd name="T36" fmla="*/ 741 w 797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7" h="112">
                  <a:moveTo>
                    <a:pt x="741" y="112"/>
                  </a:moveTo>
                  <a:cubicBezTo>
                    <a:pt x="56" y="112"/>
                    <a:pt x="56" y="112"/>
                    <a:pt x="56" y="112"/>
                  </a:cubicBezTo>
                  <a:cubicBezTo>
                    <a:pt x="25" y="112"/>
                    <a:pt x="0" y="87"/>
                    <a:pt x="0" y="56"/>
                  </a:cubicBezTo>
                  <a:cubicBezTo>
                    <a:pt x="0" y="24"/>
                    <a:pt x="24" y="0"/>
                    <a:pt x="5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9" y="0"/>
                    <a:pt x="125" y="6"/>
                    <a:pt x="125" y="14"/>
                  </a:cubicBezTo>
                  <a:cubicBezTo>
                    <a:pt x="125" y="22"/>
                    <a:pt x="119" y="28"/>
                    <a:pt x="111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40" y="28"/>
                    <a:pt x="28" y="40"/>
                    <a:pt x="28" y="56"/>
                  </a:cubicBezTo>
                  <a:cubicBezTo>
                    <a:pt x="28" y="72"/>
                    <a:pt x="40" y="84"/>
                    <a:pt x="56" y="84"/>
                  </a:cubicBezTo>
                  <a:cubicBezTo>
                    <a:pt x="741" y="84"/>
                    <a:pt x="741" y="84"/>
                    <a:pt x="741" y="84"/>
                  </a:cubicBezTo>
                  <a:cubicBezTo>
                    <a:pt x="756" y="84"/>
                    <a:pt x="769" y="71"/>
                    <a:pt x="769" y="56"/>
                  </a:cubicBezTo>
                  <a:cubicBezTo>
                    <a:pt x="769" y="40"/>
                    <a:pt x="757" y="28"/>
                    <a:pt x="741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55" y="28"/>
                    <a:pt x="149" y="22"/>
                    <a:pt x="149" y="14"/>
                  </a:cubicBezTo>
                  <a:cubicBezTo>
                    <a:pt x="149" y="6"/>
                    <a:pt x="155" y="0"/>
                    <a:pt x="163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72" y="0"/>
                    <a:pt x="797" y="25"/>
                    <a:pt x="797" y="56"/>
                  </a:cubicBezTo>
                  <a:cubicBezTo>
                    <a:pt x="797" y="87"/>
                    <a:pt x="772" y="112"/>
                    <a:pt x="741" y="112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2475388-4D35-4822-A2D8-C363BEC70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623" y="3971925"/>
              <a:ext cx="334962" cy="336550"/>
            </a:xfrm>
            <a:custGeom>
              <a:avLst/>
              <a:gdLst>
                <a:gd name="T0" fmla="*/ 155 w 311"/>
                <a:gd name="T1" fmla="*/ 311 h 311"/>
                <a:gd name="T2" fmla="*/ 0 w 311"/>
                <a:gd name="T3" fmla="*/ 156 h 311"/>
                <a:gd name="T4" fmla="*/ 64 w 311"/>
                <a:gd name="T5" fmla="*/ 31 h 311"/>
                <a:gd name="T6" fmla="*/ 83 w 311"/>
                <a:gd name="T7" fmla="*/ 34 h 311"/>
                <a:gd name="T8" fmla="*/ 80 w 311"/>
                <a:gd name="T9" fmla="*/ 53 h 311"/>
                <a:gd name="T10" fmla="*/ 28 w 311"/>
                <a:gd name="T11" fmla="*/ 156 h 311"/>
                <a:gd name="T12" fmla="*/ 155 w 311"/>
                <a:gd name="T13" fmla="*/ 283 h 311"/>
                <a:gd name="T14" fmla="*/ 281 w 311"/>
                <a:gd name="T15" fmla="*/ 177 h 311"/>
                <a:gd name="T16" fmla="*/ 158 w 311"/>
                <a:gd name="T17" fmla="*/ 177 h 311"/>
                <a:gd name="T18" fmla="*/ 144 w 311"/>
                <a:gd name="T19" fmla="*/ 163 h 311"/>
                <a:gd name="T20" fmla="*/ 144 w 311"/>
                <a:gd name="T21" fmla="*/ 29 h 311"/>
                <a:gd name="T22" fmla="*/ 116 w 311"/>
                <a:gd name="T23" fmla="*/ 35 h 311"/>
                <a:gd name="T24" fmla="*/ 98 w 311"/>
                <a:gd name="T25" fmla="*/ 27 h 311"/>
                <a:gd name="T26" fmla="*/ 106 w 311"/>
                <a:gd name="T27" fmla="*/ 9 h 311"/>
                <a:gd name="T28" fmla="*/ 155 w 311"/>
                <a:gd name="T29" fmla="*/ 0 h 311"/>
                <a:gd name="T30" fmla="*/ 158 w 311"/>
                <a:gd name="T31" fmla="*/ 0 h 311"/>
                <a:gd name="T32" fmla="*/ 172 w 311"/>
                <a:gd name="T33" fmla="*/ 14 h 311"/>
                <a:gd name="T34" fmla="*/ 172 w 311"/>
                <a:gd name="T35" fmla="*/ 149 h 311"/>
                <a:gd name="T36" fmla="*/ 297 w 311"/>
                <a:gd name="T37" fmla="*/ 149 h 311"/>
                <a:gd name="T38" fmla="*/ 307 w 311"/>
                <a:gd name="T39" fmla="*/ 153 h 311"/>
                <a:gd name="T40" fmla="*/ 311 w 311"/>
                <a:gd name="T41" fmla="*/ 164 h 311"/>
                <a:gd name="T42" fmla="*/ 155 w 311"/>
                <a:gd name="T43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1" h="311">
                  <a:moveTo>
                    <a:pt x="155" y="311"/>
                  </a:moveTo>
                  <a:cubicBezTo>
                    <a:pt x="70" y="311"/>
                    <a:pt x="0" y="241"/>
                    <a:pt x="0" y="156"/>
                  </a:cubicBezTo>
                  <a:cubicBezTo>
                    <a:pt x="0" y="106"/>
                    <a:pt x="24" y="59"/>
                    <a:pt x="64" y="31"/>
                  </a:cubicBezTo>
                  <a:cubicBezTo>
                    <a:pt x="70" y="26"/>
                    <a:pt x="79" y="28"/>
                    <a:pt x="83" y="34"/>
                  </a:cubicBezTo>
                  <a:cubicBezTo>
                    <a:pt x="88" y="40"/>
                    <a:pt x="86" y="49"/>
                    <a:pt x="80" y="53"/>
                  </a:cubicBezTo>
                  <a:cubicBezTo>
                    <a:pt x="47" y="77"/>
                    <a:pt x="28" y="115"/>
                    <a:pt x="28" y="156"/>
                  </a:cubicBezTo>
                  <a:cubicBezTo>
                    <a:pt x="28" y="226"/>
                    <a:pt x="85" y="283"/>
                    <a:pt x="155" y="283"/>
                  </a:cubicBezTo>
                  <a:cubicBezTo>
                    <a:pt x="218" y="283"/>
                    <a:pt x="271" y="238"/>
                    <a:pt x="281" y="177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51" y="177"/>
                    <a:pt x="144" y="171"/>
                    <a:pt x="144" y="163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35" y="30"/>
                    <a:pt x="125" y="32"/>
                    <a:pt x="116" y="35"/>
                  </a:cubicBezTo>
                  <a:cubicBezTo>
                    <a:pt x="108" y="38"/>
                    <a:pt x="100" y="34"/>
                    <a:pt x="98" y="27"/>
                  </a:cubicBezTo>
                  <a:cubicBezTo>
                    <a:pt x="95" y="19"/>
                    <a:pt x="99" y="11"/>
                    <a:pt x="106" y="9"/>
                  </a:cubicBezTo>
                  <a:cubicBezTo>
                    <a:pt x="123" y="3"/>
                    <a:pt x="139" y="0"/>
                    <a:pt x="15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6" y="0"/>
                    <a:pt x="172" y="6"/>
                    <a:pt x="172" y="14"/>
                  </a:cubicBezTo>
                  <a:cubicBezTo>
                    <a:pt x="172" y="149"/>
                    <a:pt x="172" y="149"/>
                    <a:pt x="172" y="149"/>
                  </a:cubicBezTo>
                  <a:cubicBezTo>
                    <a:pt x="297" y="149"/>
                    <a:pt x="297" y="149"/>
                    <a:pt x="297" y="149"/>
                  </a:cubicBezTo>
                  <a:cubicBezTo>
                    <a:pt x="301" y="149"/>
                    <a:pt x="305" y="151"/>
                    <a:pt x="307" y="153"/>
                  </a:cubicBezTo>
                  <a:cubicBezTo>
                    <a:pt x="310" y="156"/>
                    <a:pt x="311" y="160"/>
                    <a:pt x="311" y="164"/>
                  </a:cubicBezTo>
                  <a:cubicBezTo>
                    <a:pt x="307" y="246"/>
                    <a:pt x="238" y="311"/>
                    <a:pt x="155" y="311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CEDF678B-3F09-4D6F-B7E0-2C3B0242C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3173" y="3944938"/>
              <a:ext cx="150812" cy="158750"/>
            </a:xfrm>
            <a:custGeom>
              <a:avLst/>
              <a:gdLst>
                <a:gd name="T0" fmla="*/ 124 w 139"/>
                <a:gd name="T1" fmla="*/ 146 h 146"/>
                <a:gd name="T2" fmla="*/ 14 w 139"/>
                <a:gd name="T3" fmla="*/ 146 h 146"/>
                <a:gd name="T4" fmla="*/ 0 w 139"/>
                <a:gd name="T5" fmla="*/ 132 h 146"/>
                <a:gd name="T6" fmla="*/ 0 w 139"/>
                <a:gd name="T7" fmla="*/ 14 h 146"/>
                <a:gd name="T8" fmla="*/ 4 w 139"/>
                <a:gd name="T9" fmla="*/ 4 h 146"/>
                <a:gd name="T10" fmla="*/ 14 w 139"/>
                <a:gd name="T11" fmla="*/ 0 h 146"/>
                <a:gd name="T12" fmla="*/ 139 w 139"/>
                <a:gd name="T13" fmla="*/ 126 h 146"/>
                <a:gd name="T14" fmla="*/ 137 w 139"/>
                <a:gd name="T15" fmla="*/ 138 h 146"/>
                <a:gd name="T16" fmla="*/ 124 w 139"/>
                <a:gd name="T17" fmla="*/ 146 h 146"/>
                <a:gd name="T18" fmla="*/ 28 w 139"/>
                <a:gd name="T19" fmla="*/ 118 h 146"/>
                <a:gd name="T20" fmla="*/ 111 w 139"/>
                <a:gd name="T21" fmla="*/ 118 h 146"/>
                <a:gd name="T22" fmla="*/ 28 w 139"/>
                <a:gd name="T23" fmla="*/ 29 h 146"/>
                <a:gd name="T24" fmla="*/ 28 w 139"/>
                <a:gd name="T25" fmla="*/ 1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46">
                  <a:moveTo>
                    <a:pt x="124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6" y="146"/>
                    <a:pt x="0" y="140"/>
                    <a:pt x="0" y="13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2" y="7"/>
                    <a:pt x="4" y="4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83" y="1"/>
                    <a:pt x="139" y="58"/>
                    <a:pt x="139" y="126"/>
                  </a:cubicBezTo>
                  <a:cubicBezTo>
                    <a:pt x="139" y="129"/>
                    <a:pt x="139" y="133"/>
                    <a:pt x="137" y="138"/>
                  </a:cubicBezTo>
                  <a:cubicBezTo>
                    <a:pt x="134" y="143"/>
                    <a:pt x="129" y="146"/>
                    <a:pt x="124" y="146"/>
                  </a:cubicBezTo>
                  <a:close/>
                  <a:moveTo>
                    <a:pt x="28" y="118"/>
                  </a:moveTo>
                  <a:cubicBezTo>
                    <a:pt x="111" y="118"/>
                    <a:pt x="111" y="118"/>
                    <a:pt x="111" y="118"/>
                  </a:cubicBezTo>
                  <a:cubicBezTo>
                    <a:pt x="107" y="73"/>
                    <a:pt x="72" y="36"/>
                    <a:pt x="28" y="29"/>
                  </a:cubicBezTo>
                  <a:lnTo>
                    <a:pt x="28" y="1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61" name="Freeform 94">
              <a:extLst>
                <a:ext uri="{FF2B5EF4-FFF2-40B4-BE49-F238E27FC236}">
                  <a16:creationId xmlns:a16="http://schemas.microsoft.com/office/drawing/2014/main" id="{CE108D50-3287-40F3-9FE5-CB5F16824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648" y="3954463"/>
              <a:ext cx="30162" cy="363537"/>
            </a:xfrm>
            <a:custGeom>
              <a:avLst/>
              <a:gdLst>
                <a:gd name="T0" fmla="*/ 14 w 28"/>
                <a:gd name="T1" fmla="*/ 336 h 336"/>
                <a:gd name="T2" fmla="*/ 0 w 28"/>
                <a:gd name="T3" fmla="*/ 322 h 336"/>
                <a:gd name="T4" fmla="*/ 0 w 28"/>
                <a:gd name="T5" fmla="*/ 14 h 336"/>
                <a:gd name="T6" fmla="*/ 14 w 28"/>
                <a:gd name="T7" fmla="*/ 0 h 336"/>
                <a:gd name="T8" fmla="*/ 28 w 28"/>
                <a:gd name="T9" fmla="*/ 14 h 336"/>
                <a:gd name="T10" fmla="*/ 28 w 28"/>
                <a:gd name="T11" fmla="*/ 322 h 336"/>
                <a:gd name="T12" fmla="*/ 14 w 28"/>
                <a:gd name="T13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36">
                  <a:moveTo>
                    <a:pt x="14" y="336"/>
                  </a:moveTo>
                  <a:cubicBezTo>
                    <a:pt x="6" y="336"/>
                    <a:pt x="0" y="330"/>
                    <a:pt x="0" y="3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28" y="330"/>
                    <a:pt x="22" y="336"/>
                    <a:pt x="14" y="336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62" name="Freeform 95">
              <a:extLst>
                <a:ext uri="{FF2B5EF4-FFF2-40B4-BE49-F238E27FC236}">
                  <a16:creationId xmlns:a16="http://schemas.microsoft.com/office/drawing/2014/main" id="{EA9079F3-AAAE-4E8A-A526-A3953C8E7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498" y="3954463"/>
              <a:ext cx="30162" cy="363537"/>
            </a:xfrm>
            <a:custGeom>
              <a:avLst/>
              <a:gdLst>
                <a:gd name="T0" fmla="*/ 14 w 28"/>
                <a:gd name="T1" fmla="*/ 336 h 336"/>
                <a:gd name="T2" fmla="*/ 0 w 28"/>
                <a:gd name="T3" fmla="*/ 322 h 336"/>
                <a:gd name="T4" fmla="*/ 0 w 28"/>
                <a:gd name="T5" fmla="*/ 14 h 336"/>
                <a:gd name="T6" fmla="*/ 14 w 28"/>
                <a:gd name="T7" fmla="*/ 0 h 336"/>
                <a:gd name="T8" fmla="*/ 28 w 28"/>
                <a:gd name="T9" fmla="*/ 14 h 336"/>
                <a:gd name="T10" fmla="*/ 28 w 28"/>
                <a:gd name="T11" fmla="*/ 322 h 336"/>
                <a:gd name="T12" fmla="*/ 14 w 28"/>
                <a:gd name="T13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36">
                  <a:moveTo>
                    <a:pt x="14" y="336"/>
                  </a:moveTo>
                  <a:cubicBezTo>
                    <a:pt x="6" y="336"/>
                    <a:pt x="0" y="330"/>
                    <a:pt x="0" y="3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28" y="330"/>
                    <a:pt x="22" y="336"/>
                    <a:pt x="14" y="336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27CFFC9-E6F2-496E-AD25-BC117E4A2C58}"/>
              </a:ext>
            </a:extLst>
          </p:cNvPr>
          <p:cNvGrpSpPr/>
          <p:nvPr/>
        </p:nvGrpSpPr>
        <p:grpSpPr>
          <a:xfrm>
            <a:off x="1628770" y="2305191"/>
            <a:ext cx="470341" cy="384098"/>
            <a:chOff x="5103438" y="5284788"/>
            <a:chExt cx="935037" cy="763587"/>
          </a:xfrm>
          <a:solidFill>
            <a:schemeClr val="tx2">
              <a:lumMod val="65000"/>
              <a:lumOff val="35000"/>
            </a:schemeClr>
          </a:solidFill>
        </p:grpSpPr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3892EF39-6EA8-462B-8AFD-9C9962940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438" y="5545138"/>
              <a:ext cx="139700" cy="503237"/>
            </a:xfrm>
            <a:custGeom>
              <a:avLst/>
              <a:gdLst>
                <a:gd name="T0" fmla="*/ 115 w 129"/>
                <a:gd name="T1" fmla="*/ 465 h 465"/>
                <a:gd name="T2" fmla="*/ 14 w 129"/>
                <a:gd name="T3" fmla="*/ 465 h 465"/>
                <a:gd name="T4" fmla="*/ 0 w 129"/>
                <a:gd name="T5" fmla="*/ 451 h 465"/>
                <a:gd name="T6" fmla="*/ 0 w 129"/>
                <a:gd name="T7" fmla="*/ 14 h 465"/>
                <a:gd name="T8" fmla="*/ 14 w 129"/>
                <a:gd name="T9" fmla="*/ 0 h 465"/>
                <a:gd name="T10" fmla="*/ 28 w 129"/>
                <a:gd name="T11" fmla="*/ 14 h 465"/>
                <a:gd name="T12" fmla="*/ 28 w 129"/>
                <a:gd name="T13" fmla="*/ 437 h 465"/>
                <a:gd name="T14" fmla="*/ 115 w 129"/>
                <a:gd name="T15" fmla="*/ 437 h 465"/>
                <a:gd name="T16" fmla="*/ 129 w 129"/>
                <a:gd name="T17" fmla="*/ 451 h 465"/>
                <a:gd name="T18" fmla="*/ 115 w 129"/>
                <a:gd name="T1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465">
                  <a:moveTo>
                    <a:pt x="115" y="465"/>
                  </a:moveTo>
                  <a:cubicBezTo>
                    <a:pt x="14" y="465"/>
                    <a:pt x="14" y="465"/>
                    <a:pt x="14" y="465"/>
                  </a:cubicBezTo>
                  <a:cubicBezTo>
                    <a:pt x="6" y="465"/>
                    <a:pt x="0" y="459"/>
                    <a:pt x="0" y="45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37"/>
                    <a:pt x="28" y="437"/>
                    <a:pt x="28" y="437"/>
                  </a:cubicBezTo>
                  <a:cubicBezTo>
                    <a:pt x="115" y="437"/>
                    <a:pt x="115" y="437"/>
                    <a:pt x="115" y="437"/>
                  </a:cubicBezTo>
                  <a:cubicBezTo>
                    <a:pt x="123" y="437"/>
                    <a:pt x="129" y="443"/>
                    <a:pt x="129" y="451"/>
                  </a:cubicBezTo>
                  <a:cubicBezTo>
                    <a:pt x="129" y="459"/>
                    <a:pt x="123" y="465"/>
                    <a:pt x="115" y="4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4AF818B2-E0F7-429B-AFF2-F5880C4B8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5025" y="5370513"/>
              <a:ext cx="933450" cy="677862"/>
            </a:xfrm>
            <a:custGeom>
              <a:avLst/>
              <a:gdLst>
                <a:gd name="T0" fmla="*/ 851 w 865"/>
                <a:gd name="T1" fmla="*/ 627 h 627"/>
                <a:gd name="T2" fmla="*/ 851 w 865"/>
                <a:gd name="T3" fmla="*/ 627 h 627"/>
                <a:gd name="T4" fmla="*/ 164 w 865"/>
                <a:gd name="T5" fmla="*/ 627 h 627"/>
                <a:gd name="T6" fmla="*/ 150 w 865"/>
                <a:gd name="T7" fmla="*/ 616 h 627"/>
                <a:gd name="T8" fmla="*/ 1 w 865"/>
                <a:gd name="T9" fmla="*/ 17 h 627"/>
                <a:gd name="T10" fmla="*/ 4 w 865"/>
                <a:gd name="T11" fmla="*/ 5 h 627"/>
                <a:gd name="T12" fmla="*/ 15 w 865"/>
                <a:gd name="T13" fmla="*/ 0 h 627"/>
                <a:gd name="T14" fmla="*/ 702 w 865"/>
                <a:gd name="T15" fmla="*/ 0 h 627"/>
                <a:gd name="T16" fmla="*/ 716 w 865"/>
                <a:gd name="T17" fmla="*/ 11 h 627"/>
                <a:gd name="T18" fmla="*/ 864 w 865"/>
                <a:gd name="T19" fmla="*/ 608 h 627"/>
                <a:gd name="T20" fmla="*/ 865 w 865"/>
                <a:gd name="T21" fmla="*/ 613 h 627"/>
                <a:gd name="T22" fmla="*/ 851 w 865"/>
                <a:gd name="T23" fmla="*/ 627 h 627"/>
                <a:gd name="T24" fmla="*/ 175 w 865"/>
                <a:gd name="T25" fmla="*/ 599 h 627"/>
                <a:gd name="T26" fmla="*/ 833 w 865"/>
                <a:gd name="T27" fmla="*/ 599 h 627"/>
                <a:gd name="T28" fmla="*/ 691 w 865"/>
                <a:gd name="T29" fmla="*/ 28 h 627"/>
                <a:gd name="T30" fmla="*/ 33 w 865"/>
                <a:gd name="T31" fmla="*/ 28 h 627"/>
                <a:gd name="T32" fmla="*/ 175 w 865"/>
                <a:gd name="T33" fmla="*/ 59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5" h="627">
                  <a:moveTo>
                    <a:pt x="851" y="627"/>
                  </a:moveTo>
                  <a:cubicBezTo>
                    <a:pt x="851" y="627"/>
                    <a:pt x="851" y="627"/>
                    <a:pt x="851" y="627"/>
                  </a:cubicBezTo>
                  <a:cubicBezTo>
                    <a:pt x="164" y="627"/>
                    <a:pt x="164" y="627"/>
                    <a:pt x="164" y="627"/>
                  </a:cubicBezTo>
                  <a:cubicBezTo>
                    <a:pt x="158" y="627"/>
                    <a:pt x="152" y="623"/>
                    <a:pt x="150" y="6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1" y="9"/>
                    <a:pt x="4" y="5"/>
                  </a:cubicBezTo>
                  <a:cubicBezTo>
                    <a:pt x="7" y="2"/>
                    <a:pt x="11" y="0"/>
                    <a:pt x="15" y="0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708" y="0"/>
                    <a:pt x="714" y="4"/>
                    <a:pt x="716" y="11"/>
                  </a:cubicBezTo>
                  <a:cubicBezTo>
                    <a:pt x="864" y="608"/>
                    <a:pt x="864" y="608"/>
                    <a:pt x="864" y="608"/>
                  </a:cubicBezTo>
                  <a:cubicBezTo>
                    <a:pt x="865" y="610"/>
                    <a:pt x="865" y="611"/>
                    <a:pt x="865" y="613"/>
                  </a:cubicBezTo>
                  <a:cubicBezTo>
                    <a:pt x="865" y="621"/>
                    <a:pt x="859" y="627"/>
                    <a:pt x="851" y="627"/>
                  </a:cubicBezTo>
                  <a:close/>
                  <a:moveTo>
                    <a:pt x="175" y="599"/>
                  </a:moveTo>
                  <a:cubicBezTo>
                    <a:pt x="833" y="599"/>
                    <a:pt x="833" y="599"/>
                    <a:pt x="833" y="599"/>
                  </a:cubicBezTo>
                  <a:cubicBezTo>
                    <a:pt x="691" y="28"/>
                    <a:pt x="691" y="28"/>
                    <a:pt x="691" y="28"/>
                  </a:cubicBezTo>
                  <a:cubicBezTo>
                    <a:pt x="33" y="28"/>
                    <a:pt x="33" y="28"/>
                    <a:pt x="33" y="28"/>
                  </a:cubicBezTo>
                  <a:lnTo>
                    <a:pt x="175" y="5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8BA2B9D6-882A-4EFC-856F-96FBD5728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875" y="5284788"/>
              <a:ext cx="141287" cy="114300"/>
            </a:xfrm>
            <a:custGeom>
              <a:avLst/>
              <a:gdLst>
                <a:gd name="T0" fmla="*/ 15 w 131"/>
                <a:gd name="T1" fmla="*/ 105 h 105"/>
                <a:gd name="T2" fmla="*/ 14 w 131"/>
                <a:gd name="T3" fmla="*/ 105 h 105"/>
                <a:gd name="T4" fmla="*/ 1 w 131"/>
                <a:gd name="T5" fmla="*/ 90 h 105"/>
                <a:gd name="T6" fmla="*/ 73 w 131"/>
                <a:gd name="T7" fmla="*/ 0 h 105"/>
                <a:gd name="T8" fmla="*/ 130 w 131"/>
                <a:gd name="T9" fmla="*/ 55 h 105"/>
                <a:gd name="T10" fmla="*/ 120 w 131"/>
                <a:gd name="T11" fmla="*/ 73 h 105"/>
                <a:gd name="T12" fmla="*/ 102 w 131"/>
                <a:gd name="T13" fmla="*/ 63 h 105"/>
                <a:gd name="T14" fmla="*/ 73 w 131"/>
                <a:gd name="T15" fmla="*/ 28 h 105"/>
                <a:gd name="T16" fmla="*/ 29 w 131"/>
                <a:gd name="T17" fmla="*/ 92 h 105"/>
                <a:gd name="T18" fmla="*/ 15 w 131"/>
                <a:gd name="T1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05">
                  <a:moveTo>
                    <a:pt x="15" y="105"/>
                  </a:moveTo>
                  <a:cubicBezTo>
                    <a:pt x="15" y="105"/>
                    <a:pt x="14" y="105"/>
                    <a:pt x="14" y="105"/>
                  </a:cubicBezTo>
                  <a:cubicBezTo>
                    <a:pt x="6" y="104"/>
                    <a:pt x="0" y="98"/>
                    <a:pt x="1" y="90"/>
                  </a:cubicBezTo>
                  <a:cubicBezTo>
                    <a:pt x="1" y="86"/>
                    <a:pt x="9" y="0"/>
                    <a:pt x="73" y="0"/>
                  </a:cubicBezTo>
                  <a:cubicBezTo>
                    <a:pt x="115" y="0"/>
                    <a:pt x="126" y="40"/>
                    <a:pt x="130" y="55"/>
                  </a:cubicBezTo>
                  <a:cubicBezTo>
                    <a:pt x="131" y="63"/>
                    <a:pt x="127" y="71"/>
                    <a:pt x="120" y="73"/>
                  </a:cubicBezTo>
                  <a:cubicBezTo>
                    <a:pt x="112" y="74"/>
                    <a:pt x="104" y="70"/>
                    <a:pt x="102" y="63"/>
                  </a:cubicBezTo>
                  <a:cubicBezTo>
                    <a:pt x="95" y="34"/>
                    <a:pt x="86" y="28"/>
                    <a:pt x="73" y="28"/>
                  </a:cubicBezTo>
                  <a:cubicBezTo>
                    <a:pt x="34" y="28"/>
                    <a:pt x="29" y="91"/>
                    <a:pt x="29" y="92"/>
                  </a:cubicBezTo>
                  <a:cubicBezTo>
                    <a:pt x="28" y="99"/>
                    <a:pt x="22" y="105"/>
                    <a:pt x="1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9C5386B0-848A-45CD-ACB1-0BA467F23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388" y="5284788"/>
              <a:ext cx="141287" cy="114300"/>
            </a:xfrm>
            <a:custGeom>
              <a:avLst/>
              <a:gdLst>
                <a:gd name="T0" fmla="*/ 15 w 131"/>
                <a:gd name="T1" fmla="*/ 105 h 105"/>
                <a:gd name="T2" fmla="*/ 14 w 131"/>
                <a:gd name="T3" fmla="*/ 105 h 105"/>
                <a:gd name="T4" fmla="*/ 1 w 131"/>
                <a:gd name="T5" fmla="*/ 90 h 105"/>
                <a:gd name="T6" fmla="*/ 73 w 131"/>
                <a:gd name="T7" fmla="*/ 0 h 105"/>
                <a:gd name="T8" fmla="*/ 130 w 131"/>
                <a:gd name="T9" fmla="*/ 55 h 105"/>
                <a:gd name="T10" fmla="*/ 120 w 131"/>
                <a:gd name="T11" fmla="*/ 73 h 105"/>
                <a:gd name="T12" fmla="*/ 102 w 131"/>
                <a:gd name="T13" fmla="*/ 63 h 105"/>
                <a:gd name="T14" fmla="*/ 73 w 131"/>
                <a:gd name="T15" fmla="*/ 28 h 105"/>
                <a:gd name="T16" fmla="*/ 29 w 131"/>
                <a:gd name="T17" fmla="*/ 92 h 105"/>
                <a:gd name="T18" fmla="*/ 15 w 131"/>
                <a:gd name="T1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05">
                  <a:moveTo>
                    <a:pt x="15" y="105"/>
                  </a:moveTo>
                  <a:cubicBezTo>
                    <a:pt x="15" y="105"/>
                    <a:pt x="14" y="105"/>
                    <a:pt x="14" y="105"/>
                  </a:cubicBezTo>
                  <a:cubicBezTo>
                    <a:pt x="6" y="104"/>
                    <a:pt x="0" y="98"/>
                    <a:pt x="1" y="90"/>
                  </a:cubicBezTo>
                  <a:cubicBezTo>
                    <a:pt x="1" y="86"/>
                    <a:pt x="9" y="0"/>
                    <a:pt x="73" y="0"/>
                  </a:cubicBezTo>
                  <a:cubicBezTo>
                    <a:pt x="115" y="0"/>
                    <a:pt x="126" y="40"/>
                    <a:pt x="130" y="55"/>
                  </a:cubicBezTo>
                  <a:cubicBezTo>
                    <a:pt x="131" y="63"/>
                    <a:pt x="127" y="71"/>
                    <a:pt x="120" y="73"/>
                  </a:cubicBezTo>
                  <a:cubicBezTo>
                    <a:pt x="112" y="74"/>
                    <a:pt x="104" y="70"/>
                    <a:pt x="102" y="63"/>
                  </a:cubicBezTo>
                  <a:cubicBezTo>
                    <a:pt x="95" y="34"/>
                    <a:pt x="86" y="28"/>
                    <a:pt x="73" y="28"/>
                  </a:cubicBezTo>
                  <a:cubicBezTo>
                    <a:pt x="34" y="28"/>
                    <a:pt x="29" y="91"/>
                    <a:pt x="29" y="92"/>
                  </a:cubicBezTo>
                  <a:cubicBezTo>
                    <a:pt x="28" y="99"/>
                    <a:pt x="22" y="105"/>
                    <a:pt x="1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4" name="Freeform 85">
              <a:extLst>
                <a:ext uri="{FF2B5EF4-FFF2-40B4-BE49-F238E27FC236}">
                  <a16:creationId xmlns:a16="http://schemas.microsoft.com/office/drawing/2014/main" id="{9095A537-5FC4-4199-A455-1F9AD7C18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488" y="5284788"/>
              <a:ext cx="141287" cy="114300"/>
            </a:xfrm>
            <a:custGeom>
              <a:avLst/>
              <a:gdLst>
                <a:gd name="T0" fmla="*/ 15 w 131"/>
                <a:gd name="T1" fmla="*/ 105 h 105"/>
                <a:gd name="T2" fmla="*/ 14 w 131"/>
                <a:gd name="T3" fmla="*/ 105 h 105"/>
                <a:gd name="T4" fmla="*/ 1 w 131"/>
                <a:gd name="T5" fmla="*/ 90 h 105"/>
                <a:gd name="T6" fmla="*/ 73 w 131"/>
                <a:gd name="T7" fmla="*/ 0 h 105"/>
                <a:gd name="T8" fmla="*/ 130 w 131"/>
                <a:gd name="T9" fmla="*/ 55 h 105"/>
                <a:gd name="T10" fmla="*/ 120 w 131"/>
                <a:gd name="T11" fmla="*/ 73 h 105"/>
                <a:gd name="T12" fmla="*/ 102 w 131"/>
                <a:gd name="T13" fmla="*/ 63 h 105"/>
                <a:gd name="T14" fmla="*/ 73 w 131"/>
                <a:gd name="T15" fmla="*/ 28 h 105"/>
                <a:gd name="T16" fmla="*/ 29 w 131"/>
                <a:gd name="T17" fmla="*/ 92 h 105"/>
                <a:gd name="T18" fmla="*/ 15 w 131"/>
                <a:gd name="T1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05">
                  <a:moveTo>
                    <a:pt x="15" y="105"/>
                  </a:moveTo>
                  <a:cubicBezTo>
                    <a:pt x="15" y="105"/>
                    <a:pt x="14" y="105"/>
                    <a:pt x="14" y="105"/>
                  </a:cubicBezTo>
                  <a:cubicBezTo>
                    <a:pt x="6" y="104"/>
                    <a:pt x="0" y="98"/>
                    <a:pt x="1" y="90"/>
                  </a:cubicBezTo>
                  <a:cubicBezTo>
                    <a:pt x="1" y="86"/>
                    <a:pt x="9" y="0"/>
                    <a:pt x="73" y="0"/>
                  </a:cubicBezTo>
                  <a:cubicBezTo>
                    <a:pt x="115" y="0"/>
                    <a:pt x="126" y="40"/>
                    <a:pt x="130" y="55"/>
                  </a:cubicBezTo>
                  <a:cubicBezTo>
                    <a:pt x="131" y="63"/>
                    <a:pt x="127" y="71"/>
                    <a:pt x="120" y="73"/>
                  </a:cubicBezTo>
                  <a:cubicBezTo>
                    <a:pt x="112" y="74"/>
                    <a:pt x="104" y="70"/>
                    <a:pt x="102" y="63"/>
                  </a:cubicBezTo>
                  <a:cubicBezTo>
                    <a:pt x="95" y="34"/>
                    <a:pt x="86" y="28"/>
                    <a:pt x="73" y="28"/>
                  </a:cubicBezTo>
                  <a:cubicBezTo>
                    <a:pt x="34" y="28"/>
                    <a:pt x="29" y="91"/>
                    <a:pt x="29" y="92"/>
                  </a:cubicBezTo>
                  <a:cubicBezTo>
                    <a:pt x="28" y="99"/>
                    <a:pt x="22" y="105"/>
                    <a:pt x="1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2940B862-CE39-48F8-ABB9-BA79AB339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000" y="5284788"/>
              <a:ext cx="141287" cy="114300"/>
            </a:xfrm>
            <a:custGeom>
              <a:avLst/>
              <a:gdLst>
                <a:gd name="T0" fmla="*/ 15 w 131"/>
                <a:gd name="T1" fmla="*/ 105 h 105"/>
                <a:gd name="T2" fmla="*/ 14 w 131"/>
                <a:gd name="T3" fmla="*/ 105 h 105"/>
                <a:gd name="T4" fmla="*/ 1 w 131"/>
                <a:gd name="T5" fmla="*/ 90 h 105"/>
                <a:gd name="T6" fmla="*/ 73 w 131"/>
                <a:gd name="T7" fmla="*/ 0 h 105"/>
                <a:gd name="T8" fmla="*/ 130 w 131"/>
                <a:gd name="T9" fmla="*/ 55 h 105"/>
                <a:gd name="T10" fmla="*/ 120 w 131"/>
                <a:gd name="T11" fmla="*/ 73 h 105"/>
                <a:gd name="T12" fmla="*/ 102 w 131"/>
                <a:gd name="T13" fmla="*/ 63 h 105"/>
                <a:gd name="T14" fmla="*/ 73 w 131"/>
                <a:gd name="T15" fmla="*/ 28 h 105"/>
                <a:gd name="T16" fmla="*/ 29 w 131"/>
                <a:gd name="T17" fmla="*/ 92 h 105"/>
                <a:gd name="T18" fmla="*/ 15 w 131"/>
                <a:gd name="T1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05">
                  <a:moveTo>
                    <a:pt x="15" y="105"/>
                  </a:moveTo>
                  <a:cubicBezTo>
                    <a:pt x="15" y="105"/>
                    <a:pt x="14" y="105"/>
                    <a:pt x="14" y="105"/>
                  </a:cubicBezTo>
                  <a:cubicBezTo>
                    <a:pt x="6" y="104"/>
                    <a:pt x="0" y="98"/>
                    <a:pt x="1" y="90"/>
                  </a:cubicBezTo>
                  <a:cubicBezTo>
                    <a:pt x="1" y="86"/>
                    <a:pt x="9" y="0"/>
                    <a:pt x="73" y="0"/>
                  </a:cubicBezTo>
                  <a:cubicBezTo>
                    <a:pt x="115" y="0"/>
                    <a:pt x="126" y="40"/>
                    <a:pt x="130" y="55"/>
                  </a:cubicBezTo>
                  <a:cubicBezTo>
                    <a:pt x="131" y="63"/>
                    <a:pt x="127" y="71"/>
                    <a:pt x="120" y="73"/>
                  </a:cubicBezTo>
                  <a:cubicBezTo>
                    <a:pt x="112" y="74"/>
                    <a:pt x="104" y="70"/>
                    <a:pt x="102" y="63"/>
                  </a:cubicBezTo>
                  <a:cubicBezTo>
                    <a:pt x="95" y="34"/>
                    <a:pt x="86" y="28"/>
                    <a:pt x="73" y="28"/>
                  </a:cubicBezTo>
                  <a:cubicBezTo>
                    <a:pt x="34" y="28"/>
                    <a:pt x="29" y="91"/>
                    <a:pt x="29" y="92"/>
                  </a:cubicBezTo>
                  <a:cubicBezTo>
                    <a:pt x="28" y="99"/>
                    <a:pt x="22" y="105"/>
                    <a:pt x="1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60DA1D8C-7444-4B00-89B6-4342EDE39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125" y="5540375"/>
              <a:ext cx="506412" cy="30162"/>
            </a:xfrm>
            <a:custGeom>
              <a:avLst/>
              <a:gdLst>
                <a:gd name="T0" fmla="*/ 456 w 470"/>
                <a:gd name="T1" fmla="*/ 28 h 28"/>
                <a:gd name="T2" fmla="*/ 14 w 470"/>
                <a:gd name="T3" fmla="*/ 28 h 28"/>
                <a:gd name="T4" fmla="*/ 0 w 470"/>
                <a:gd name="T5" fmla="*/ 14 h 28"/>
                <a:gd name="T6" fmla="*/ 14 w 470"/>
                <a:gd name="T7" fmla="*/ 0 h 28"/>
                <a:gd name="T8" fmla="*/ 456 w 470"/>
                <a:gd name="T9" fmla="*/ 0 h 28"/>
                <a:gd name="T10" fmla="*/ 470 w 470"/>
                <a:gd name="T11" fmla="*/ 14 h 28"/>
                <a:gd name="T12" fmla="*/ 456 w 47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0" h="28">
                  <a:moveTo>
                    <a:pt x="456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4" y="0"/>
                    <a:pt x="470" y="6"/>
                    <a:pt x="470" y="14"/>
                  </a:cubicBezTo>
                  <a:cubicBezTo>
                    <a:pt x="470" y="22"/>
                    <a:pt x="464" y="28"/>
                    <a:pt x="45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221B9464-27A0-4AE0-B10E-A9E188637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1400" y="5659438"/>
              <a:ext cx="506412" cy="30162"/>
            </a:xfrm>
            <a:custGeom>
              <a:avLst/>
              <a:gdLst>
                <a:gd name="T0" fmla="*/ 456 w 470"/>
                <a:gd name="T1" fmla="*/ 28 h 28"/>
                <a:gd name="T2" fmla="*/ 14 w 470"/>
                <a:gd name="T3" fmla="*/ 28 h 28"/>
                <a:gd name="T4" fmla="*/ 0 w 470"/>
                <a:gd name="T5" fmla="*/ 14 h 28"/>
                <a:gd name="T6" fmla="*/ 14 w 470"/>
                <a:gd name="T7" fmla="*/ 0 h 28"/>
                <a:gd name="T8" fmla="*/ 456 w 470"/>
                <a:gd name="T9" fmla="*/ 0 h 28"/>
                <a:gd name="T10" fmla="*/ 470 w 470"/>
                <a:gd name="T11" fmla="*/ 14 h 28"/>
                <a:gd name="T12" fmla="*/ 456 w 47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0" h="28">
                  <a:moveTo>
                    <a:pt x="456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4" y="0"/>
                    <a:pt x="470" y="6"/>
                    <a:pt x="470" y="14"/>
                  </a:cubicBezTo>
                  <a:cubicBezTo>
                    <a:pt x="470" y="22"/>
                    <a:pt x="464" y="28"/>
                    <a:pt x="45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A0696851-ACF7-4510-82CC-4D546B083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088" y="5778500"/>
              <a:ext cx="508000" cy="30162"/>
            </a:xfrm>
            <a:custGeom>
              <a:avLst/>
              <a:gdLst>
                <a:gd name="T0" fmla="*/ 456 w 470"/>
                <a:gd name="T1" fmla="*/ 28 h 28"/>
                <a:gd name="T2" fmla="*/ 14 w 470"/>
                <a:gd name="T3" fmla="*/ 28 h 28"/>
                <a:gd name="T4" fmla="*/ 0 w 470"/>
                <a:gd name="T5" fmla="*/ 14 h 28"/>
                <a:gd name="T6" fmla="*/ 14 w 470"/>
                <a:gd name="T7" fmla="*/ 0 h 28"/>
                <a:gd name="T8" fmla="*/ 456 w 470"/>
                <a:gd name="T9" fmla="*/ 0 h 28"/>
                <a:gd name="T10" fmla="*/ 470 w 470"/>
                <a:gd name="T11" fmla="*/ 14 h 28"/>
                <a:gd name="T12" fmla="*/ 456 w 47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0" h="28">
                  <a:moveTo>
                    <a:pt x="456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4" y="0"/>
                    <a:pt x="470" y="6"/>
                    <a:pt x="470" y="14"/>
                  </a:cubicBezTo>
                  <a:cubicBezTo>
                    <a:pt x="470" y="22"/>
                    <a:pt x="464" y="28"/>
                    <a:pt x="45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8148954B-B5EF-40B7-B821-16F4F5E08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363" y="5897563"/>
              <a:ext cx="506412" cy="30162"/>
            </a:xfrm>
            <a:custGeom>
              <a:avLst/>
              <a:gdLst>
                <a:gd name="T0" fmla="*/ 455 w 469"/>
                <a:gd name="T1" fmla="*/ 28 h 28"/>
                <a:gd name="T2" fmla="*/ 14 w 469"/>
                <a:gd name="T3" fmla="*/ 28 h 28"/>
                <a:gd name="T4" fmla="*/ 0 w 469"/>
                <a:gd name="T5" fmla="*/ 14 h 28"/>
                <a:gd name="T6" fmla="*/ 14 w 469"/>
                <a:gd name="T7" fmla="*/ 0 h 28"/>
                <a:gd name="T8" fmla="*/ 455 w 469"/>
                <a:gd name="T9" fmla="*/ 0 h 28"/>
                <a:gd name="T10" fmla="*/ 469 w 469"/>
                <a:gd name="T11" fmla="*/ 14 h 28"/>
                <a:gd name="T12" fmla="*/ 455 w 46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9" h="28">
                  <a:moveTo>
                    <a:pt x="45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63" y="0"/>
                    <a:pt x="469" y="6"/>
                    <a:pt x="469" y="14"/>
                  </a:cubicBezTo>
                  <a:cubicBezTo>
                    <a:pt x="469" y="22"/>
                    <a:pt x="463" y="28"/>
                    <a:pt x="45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03D33B4-C99E-4139-B1EC-2CE169A4C6B6}"/>
              </a:ext>
            </a:extLst>
          </p:cNvPr>
          <p:cNvSpPr txBox="1"/>
          <p:nvPr/>
        </p:nvSpPr>
        <p:spPr>
          <a:xfrm>
            <a:off x="7148947" y="3388340"/>
            <a:ext cx="2353208" cy="79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latin typeface="Calibri Light"/>
                <a:ea typeface="Calibri Light"/>
              </a:rPr>
              <a:t>Modeling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Model Evaluation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03D299-8BC0-4376-8501-AC2395F3C4CA}"/>
              </a:ext>
            </a:extLst>
          </p:cNvPr>
          <p:cNvSpPr txBox="1"/>
          <p:nvPr/>
        </p:nvSpPr>
        <p:spPr>
          <a:xfrm>
            <a:off x="9682923" y="3387997"/>
            <a:ext cx="1548005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latin typeface="Calibri Light"/>
                <a:ea typeface="Calibri Light"/>
              </a:rPr>
              <a:t>Conclusion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497C8F5-172B-48B8-A224-2AFC1A5473B6}"/>
              </a:ext>
            </a:extLst>
          </p:cNvPr>
          <p:cNvGrpSpPr/>
          <p:nvPr/>
        </p:nvGrpSpPr>
        <p:grpSpPr>
          <a:xfrm>
            <a:off x="10039259" y="2193547"/>
            <a:ext cx="417667" cy="579659"/>
            <a:chOff x="6781800" y="2305050"/>
            <a:chExt cx="679450" cy="942975"/>
          </a:xfrm>
          <a:solidFill>
            <a:srgbClr val="4785D1"/>
          </a:solidFill>
        </p:grpSpPr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C421E7F9-A260-4438-B40D-B17F117FA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2305050"/>
              <a:ext cx="679450" cy="606425"/>
            </a:xfrm>
            <a:custGeom>
              <a:avLst/>
              <a:gdLst>
                <a:gd name="T0" fmla="*/ 125 w 629"/>
                <a:gd name="T1" fmla="*/ 562 h 562"/>
                <a:gd name="T2" fmla="*/ 116 w 629"/>
                <a:gd name="T3" fmla="*/ 559 h 562"/>
                <a:gd name="T4" fmla="*/ 0 w 629"/>
                <a:gd name="T5" fmla="*/ 314 h 562"/>
                <a:gd name="T6" fmla="*/ 314 w 629"/>
                <a:gd name="T7" fmla="*/ 0 h 562"/>
                <a:gd name="T8" fmla="*/ 629 w 629"/>
                <a:gd name="T9" fmla="*/ 314 h 562"/>
                <a:gd name="T10" fmla="*/ 518 w 629"/>
                <a:gd name="T11" fmla="*/ 554 h 562"/>
                <a:gd name="T12" fmla="*/ 498 w 629"/>
                <a:gd name="T13" fmla="*/ 552 h 562"/>
                <a:gd name="T14" fmla="*/ 500 w 629"/>
                <a:gd name="T15" fmla="*/ 532 h 562"/>
                <a:gd name="T16" fmla="*/ 601 w 629"/>
                <a:gd name="T17" fmla="*/ 314 h 562"/>
                <a:gd name="T18" fmla="*/ 314 w 629"/>
                <a:gd name="T19" fmla="*/ 28 h 562"/>
                <a:gd name="T20" fmla="*/ 28 w 629"/>
                <a:gd name="T21" fmla="*/ 314 h 562"/>
                <a:gd name="T22" fmla="*/ 134 w 629"/>
                <a:gd name="T23" fmla="*/ 537 h 562"/>
                <a:gd name="T24" fmla="*/ 136 w 629"/>
                <a:gd name="T25" fmla="*/ 557 h 562"/>
                <a:gd name="T26" fmla="*/ 125 w 629"/>
                <a:gd name="T2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9" h="562">
                  <a:moveTo>
                    <a:pt x="125" y="562"/>
                  </a:moveTo>
                  <a:cubicBezTo>
                    <a:pt x="122" y="562"/>
                    <a:pt x="119" y="561"/>
                    <a:pt x="116" y="559"/>
                  </a:cubicBezTo>
                  <a:cubicBezTo>
                    <a:pt x="42" y="499"/>
                    <a:pt x="0" y="410"/>
                    <a:pt x="0" y="314"/>
                  </a:cubicBezTo>
                  <a:cubicBezTo>
                    <a:pt x="0" y="141"/>
                    <a:pt x="141" y="0"/>
                    <a:pt x="314" y="0"/>
                  </a:cubicBezTo>
                  <a:cubicBezTo>
                    <a:pt x="488" y="0"/>
                    <a:pt x="629" y="141"/>
                    <a:pt x="629" y="314"/>
                  </a:cubicBezTo>
                  <a:cubicBezTo>
                    <a:pt x="629" y="407"/>
                    <a:pt x="589" y="494"/>
                    <a:pt x="518" y="554"/>
                  </a:cubicBezTo>
                  <a:cubicBezTo>
                    <a:pt x="512" y="559"/>
                    <a:pt x="503" y="558"/>
                    <a:pt x="498" y="552"/>
                  </a:cubicBezTo>
                  <a:cubicBezTo>
                    <a:pt x="493" y="546"/>
                    <a:pt x="494" y="537"/>
                    <a:pt x="500" y="532"/>
                  </a:cubicBezTo>
                  <a:cubicBezTo>
                    <a:pt x="564" y="478"/>
                    <a:pt x="601" y="398"/>
                    <a:pt x="601" y="314"/>
                  </a:cubicBezTo>
                  <a:cubicBezTo>
                    <a:pt x="601" y="156"/>
                    <a:pt x="472" y="28"/>
                    <a:pt x="314" y="28"/>
                  </a:cubicBezTo>
                  <a:cubicBezTo>
                    <a:pt x="156" y="28"/>
                    <a:pt x="28" y="156"/>
                    <a:pt x="28" y="314"/>
                  </a:cubicBezTo>
                  <a:cubicBezTo>
                    <a:pt x="28" y="401"/>
                    <a:pt x="67" y="483"/>
                    <a:pt x="134" y="537"/>
                  </a:cubicBezTo>
                  <a:cubicBezTo>
                    <a:pt x="140" y="542"/>
                    <a:pt x="141" y="551"/>
                    <a:pt x="136" y="557"/>
                  </a:cubicBezTo>
                  <a:cubicBezTo>
                    <a:pt x="133" y="560"/>
                    <a:pt x="129" y="562"/>
                    <a:pt x="125" y="5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8F8D25AD-6124-4A9E-9531-25E10DFDD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3197225"/>
              <a:ext cx="161925" cy="50800"/>
            </a:xfrm>
            <a:custGeom>
              <a:avLst/>
              <a:gdLst>
                <a:gd name="T0" fmla="*/ 74 w 150"/>
                <a:gd name="T1" fmla="*/ 47 h 47"/>
                <a:gd name="T2" fmla="*/ 7 w 150"/>
                <a:gd name="T3" fmla="*/ 28 h 47"/>
                <a:gd name="T4" fmla="*/ 5 w 150"/>
                <a:gd name="T5" fmla="*/ 8 h 47"/>
                <a:gd name="T6" fmla="*/ 25 w 150"/>
                <a:gd name="T7" fmla="*/ 6 h 47"/>
                <a:gd name="T8" fmla="*/ 74 w 150"/>
                <a:gd name="T9" fmla="*/ 19 h 47"/>
                <a:gd name="T10" fmla="*/ 126 w 150"/>
                <a:gd name="T11" fmla="*/ 5 h 47"/>
                <a:gd name="T12" fmla="*/ 145 w 150"/>
                <a:gd name="T13" fmla="*/ 8 h 47"/>
                <a:gd name="T14" fmla="*/ 142 w 150"/>
                <a:gd name="T15" fmla="*/ 27 h 47"/>
                <a:gd name="T16" fmla="*/ 74 w 150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47">
                  <a:moveTo>
                    <a:pt x="74" y="47"/>
                  </a:moveTo>
                  <a:cubicBezTo>
                    <a:pt x="54" y="47"/>
                    <a:pt x="29" y="45"/>
                    <a:pt x="7" y="28"/>
                  </a:cubicBezTo>
                  <a:cubicBezTo>
                    <a:pt x="1" y="23"/>
                    <a:pt x="0" y="14"/>
                    <a:pt x="5" y="8"/>
                  </a:cubicBezTo>
                  <a:cubicBezTo>
                    <a:pt x="10" y="2"/>
                    <a:pt x="19" y="1"/>
                    <a:pt x="25" y="6"/>
                  </a:cubicBezTo>
                  <a:cubicBezTo>
                    <a:pt x="39" y="17"/>
                    <a:pt x="58" y="19"/>
                    <a:pt x="74" y="19"/>
                  </a:cubicBezTo>
                  <a:cubicBezTo>
                    <a:pt x="96" y="19"/>
                    <a:pt x="113" y="14"/>
                    <a:pt x="126" y="5"/>
                  </a:cubicBezTo>
                  <a:cubicBezTo>
                    <a:pt x="132" y="0"/>
                    <a:pt x="141" y="1"/>
                    <a:pt x="145" y="8"/>
                  </a:cubicBezTo>
                  <a:cubicBezTo>
                    <a:pt x="150" y="14"/>
                    <a:pt x="149" y="23"/>
                    <a:pt x="142" y="27"/>
                  </a:cubicBezTo>
                  <a:cubicBezTo>
                    <a:pt x="125" y="41"/>
                    <a:pt x="102" y="47"/>
                    <a:pt x="7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BA2B6301-E351-42CD-9593-D5EE56158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8325" y="2909888"/>
              <a:ext cx="407987" cy="282575"/>
            </a:xfrm>
            <a:custGeom>
              <a:avLst/>
              <a:gdLst>
                <a:gd name="T0" fmla="*/ 323 w 377"/>
                <a:gd name="T1" fmla="*/ 261 h 261"/>
                <a:gd name="T2" fmla="*/ 54 w 377"/>
                <a:gd name="T3" fmla="*/ 261 h 261"/>
                <a:gd name="T4" fmla="*/ 0 w 377"/>
                <a:gd name="T5" fmla="*/ 207 h 261"/>
                <a:gd name="T6" fmla="*/ 16 w 377"/>
                <a:gd name="T7" fmla="*/ 168 h 261"/>
                <a:gd name="T8" fmla="*/ 0 w 377"/>
                <a:gd name="T9" fmla="*/ 130 h 261"/>
                <a:gd name="T10" fmla="*/ 16 w 377"/>
                <a:gd name="T11" fmla="*/ 92 h 261"/>
                <a:gd name="T12" fmla="*/ 0 w 377"/>
                <a:gd name="T13" fmla="*/ 54 h 261"/>
                <a:gd name="T14" fmla="*/ 54 w 377"/>
                <a:gd name="T15" fmla="*/ 0 h 261"/>
                <a:gd name="T16" fmla="*/ 323 w 377"/>
                <a:gd name="T17" fmla="*/ 0 h 261"/>
                <a:gd name="T18" fmla="*/ 377 w 377"/>
                <a:gd name="T19" fmla="*/ 54 h 261"/>
                <a:gd name="T20" fmla="*/ 361 w 377"/>
                <a:gd name="T21" fmla="*/ 92 h 261"/>
                <a:gd name="T22" fmla="*/ 377 w 377"/>
                <a:gd name="T23" fmla="*/ 130 h 261"/>
                <a:gd name="T24" fmla="*/ 361 w 377"/>
                <a:gd name="T25" fmla="*/ 168 h 261"/>
                <a:gd name="T26" fmla="*/ 377 w 377"/>
                <a:gd name="T27" fmla="*/ 207 h 261"/>
                <a:gd name="T28" fmla="*/ 323 w 377"/>
                <a:gd name="T29" fmla="*/ 261 h 261"/>
                <a:gd name="T30" fmla="*/ 54 w 377"/>
                <a:gd name="T31" fmla="*/ 28 h 261"/>
                <a:gd name="T32" fmla="*/ 28 w 377"/>
                <a:gd name="T33" fmla="*/ 54 h 261"/>
                <a:gd name="T34" fmla="*/ 46 w 377"/>
                <a:gd name="T35" fmla="*/ 79 h 261"/>
                <a:gd name="T36" fmla="*/ 56 w 377"/>
                <a:gd name="T37" fmla="*/ 92 h 261"/>
                <a:gd name="T38" fmla="*/ 46 w 377"/>
                <a:gd name="T39" fmla="*/ 105 h 261"/>
                <a:gd name="T40" fmla="*/ 28 w 377"/>
                <a:gd name="T41" fmla="*/ 130 h 261"/>
                <a:gd name="T42" fmla="*/ 46 w 377"/>
                <a:gd name="T43" fmla="*/ 155 h 261"/>
                <a:gd name="T44" fmla="*/ 56 w 377"/>
                <a:gd name="T45" fmla="*/ 168 h 261"/>
                <a:gd name="T46" fmla="*/ 46 w 377"/>
                <a:gd name="T47" fmla="*/ 181 h 261"/>
                <a:gd name="T48" fmla="*/ 28 w 377"/>
                <a:gd name="T49" fmla="*/ 207 h 261"/>
                <a:gd name="T50" fmla="*/ 54 w 377"/>
                <a:gd name="T51" fmla="*/ 233 h 261"/>
                <a:gd name="T52" fmla="*/ 323 w 377"/>
                <a:gd name="T53" fmla="*/ 233 h 261"/>
                <a:gd name="T54" fmla="*/ 349 w 377"/>
                <a:gd name="T55" fmla="*/ 207 h 261"/>
                <a:gd name="T56" fmla="*/ 331 w 377"/>
                <a:gd name="T57" fmla="*/ 181 h 261"/>
                <a:gd name="T58" fmla="*/ 321 w 377"/>
                <a:gd name="T59" fmla="*/ 168 h 261"/>
                <a:gd name="T60" fmla="*/ 331 w 377"/>
                <a:gd name="T61" fmla="*/ 155 h 261"/>
                <a:gd name="T62" fmla="*/ 349 w 377"/>
                <a:gd name="T63" fmla="*/ 130 h 261"/>
                <a:gd name="T64" fmla="*/ 331 w 377"/>
                <a:gd name="T65" fmla="*/ 105 h 261"/>
                <a:gd name="T66" fmla="*/ 321 w 377"/>
                <a:gd name="T67" fmla="*/ 92 h 261"/>
                <a:gd name="T68" fmla="*/ 331 w 377"/>
                <a:gd name="T69" fmla="*/ 79 h 261"/>
                <a:gd name="T70" fmla="*/ 349 w 377"/>
                <a:gd name="T71" fmla="*/ 54 h 261"/>
                <a:gd name="T72" fmla="*/ 323 w 377"/>
                <a:gd name="T73" fmla="*/ 28 h 261"/>
                <a:gd name="T74" fmla="*/ 54 w 377"/>
                <a:gd name="T75" fmla="*/ 2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7" h="261">
                  <a:moveTo>
                    <a:pt x="323" y="261"/>
                  </a:moveTo>
                  <a:cubicBezTo>
                    <a:pt x="54" y="261"/>
                    <a:pt x="54" y="261"/>
                    <a:pt x="54" y="261"/>
                  </a:cubicBezTo>
                  <a:cubicBezTo>
                    <a:pt x="24" y="261"/>
                    <a:pt x="0" y="237"/>
                    <a:pt x="0" y="207"/>
                  </a:cubicBezTo>
                  <a:cubicBezTo>
                    <a:pt x="0" y="192"/>
                    <a:pt x="6" y="178"/>
                    <a:pt x="16" y="168"/>
                  </a:cubicBezTo>
                  <a:cubicBezTo>
                    <a:pt x="6" y="158"/>
                    <a:pt x="0" y="145"/>
                    <a:pt x="0" y="130"/>
                  </a:cubicBezTo>
                  <a:cubicBezTo>
                    <a:pt x="0" y="115"/>
                    <a:pt x="6" y="102"/>
                    <a:pt x="16" y="92"/>
                  </a:cubicBezTo>
                  <a:cubicBezTo>
                    <a:pt x="6" y="82"/>
                    <a:pt x="0" y="69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3" y="0"/>
                    <a:pt x="377" y="24"/>
                    <a:pt x="377" y="54"/>
                  </a:cubicBezTo>
                  <a:cubicBezTo>
                    <a:pt x="377" y="69"/>
                    <a:pt x="371" y="82"/>
                    <a:pt x="361" y="92"/>
                  </a:cubicBezTo>
                  <a:cubicBezTo>
                    <a:pt x="371" y="102"/>
                    <a:pt x="377" y="115"/>
                    <a:pt x="377" y="130"/>
                  </a:cubicBezTo>
                  <a:cubicBezTo>
                    <a:pt x="377" y="145"/>
                    <a:pt x="371" y="158"/>
                    <a:pt x="361" y="168"/>
                  </a:cubicBezTo>
                  <a:cubicBezTo>
                    <a:pt x="371" y="178"/>
                    <a:pt x="377" y="192"/>
                    <a:pt x="377" y="207"/>
                  </a:cubicBezTo>
                  <a:cubicBezTo>
                    <a:pt x="377" y="237"/>
                    <a:pt x="353" y="261"/>
                    <a:pt x="323" y="261"/>
                  </a:cubicBezTo>
                  <a:close/>
                  <a:moveTo>
                    <a:pt x="54" y="28"/>
                  </a:moveTo>
                  <a:cubicBezTo>
                    <a:pt x="40" y="28"/>
                    <a:pt x="28" y="40"/>
                    <a:pt x="28" y="54"/>
                  </a:cubicBezTo>
                  <a:cubicBezTo>
                    <a:pt x="28" y="65"/>
                    <a:pt x="35" y="75"/>
                    <a:pt x="46" y="79"/>
                  </a:cubicBezTo>
                  <a:cubicBezTo>
                    <a:pt x="52" y="80"/>
                    <a:pt x="56" y="86"/>
                    <a:pt x="56" y="92"/>
                  </a:cubicBezTo>
                  <a:cubicBezTo>
                    <a:pt x="56" y="98"/>
                    <a:pt x="52" y="104"/>
                    <a:pt x="46" y="105"/>
                  </a:cubicBezTo>
                  <a:cubicBezTo>
                    <a:pt x="35" y="109"/>
                    <a:pt x="28" y="119"/>
                    <a:pt x="28" y="130"/>
                  </a:cubicBezTo>
                  <a:cubicBezTo>
                    <a:pt x="28" y="141"/>
                    <a:pt x="35" y="151"/>
                    <a:pt x="46" y="155"/>
                  </a:cubicBezTo>
                  <a:cubicBezTo>
                    <a:pt x="52" y="156"/>
                    <a:pt x="56" y="162"/>
                    <a:pt x="56" y="168"/>
                  </a:cubicBezTo>
                  <a:cubicBezTo>
                    <a:pt x="56" y="174"/>
                    <a:pt x="52" y="180"/>
                    <a:pt x="46" y="181"/>
                  </a:cubicBezTo>
                  <a:cubicBezTo>
                    <a:pt x="36" y="185"/>
                    <a:pt x="28" y="195"/>
                    <a:pt x="28" y="207"/>
                  </a:cubicBezTo>
                  <a:cubicBezTo>
                    <a:pt x="28" y="221"/>
                    <a:pt x="40" y="233"/>
                    <a:pt x="54" y="233"/>
                  </a:cubicBezTo>
                  <a:cubicBezTo>
                    <a:pt x="323" y="233"/>
                    <a:pt x="323" y="233"/>
                    <a:pt x="323" y="233"/>
                  </a:cubicBezTo>
                  <a:cubicBezTo>
                    <a:pt x="337" y="233"/>
                    <a:pt x="349" y="221"/>
                    <a:pt x="349" y="207"/>
                  </a:cubicBezTo>
                  <a:cubicBezTo>
                    <a:pt x="349" y="195"/>
                    <a:pt x="341" y="185"/>
                    <a:pt x="331" y="181"/>
                  </a:cubicBezTo>
                  <a:cubicBezTo>
                    <a:pt x="325" y="180"/>
                    <a:pt x="321" y="174"/>
                    <a:pt x="321" y="168"/>
                  </a:cubicBezTo>
                  <a:cubicBezTo>
                    <a:pt x="321" y="162"/>
                    <a:pt x="325" y="156"/>
                    <a:pt x="331" y="155"/>
                  </a:cubicBezTo>
                  <a:cubicBezTo>
                    <a:pt x="342" y="151"/>
                    <a:pt x="349" y="141"/>
                    <a:pt x="349" y="130"/>
                  </a:cubicBezTo>
                  <a:cubicBezTo>
                    <a:pt x="349" y="119"/>
                    <a:pt x="342" y="109"/>
                    <a:pt x="331" y="105"/>
                  </a:cubicBezTo>
                  <a:cubicBezTo>
                    <a:pt x="325" y="104"/>
                    <a:pt x="321" y="98"/>
                    <a:pt x="321" y="92"/>
                  </a:cubicBezTo>
                  <a:cubicBezTo>
                    <a:pt x="321" y="86"/>
                    <a:pt x="325" y="80"/>
                    <a:pt x="331" y="79"/>
                  </a:cubicBezTo>
                  <a:cubicBezTo>
                    <a:pt x="342" y="75"/>
                    <a:pt x="349" y="65"/>
                    <a:pt x="349" y="54"/>
                  </a:cubicBezTo>
                  <a:cubicBezTo>
                    <a:pt x="349" y="40"/>
                    <a:pt x="337" y="28"/>
                    <a:pt x="323" y="28"/>
                  </a:cubicBezTo>
                  <a:lnTo>
                    <a:pt x="5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50EDBE7A-83A8-406A-A024-A8C1DC5D0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288" y="2995613"/>
              <a:ext cx="246062" cy="30162"/>
            </a:xfrm>
            <a:custGeom>
              <a:avLst/>
              <a:gdLst>
                <a:gd name="T0" fmla="*/ 213 w 227"/>
                <a:gd name="T1" fmla="*/ 28 h 28"/>
                <a:gd name="T2" fmla="*/ 14 w 227"/>
                <a:gd name="T3" fmla="*/ 28 h 28"/>
                <a:gd name="T4" fmla="*/ 0 w 227"/>
                <a:gd name="T5" fmla="*/ 14 h 28"/>
                <a:gd name="T6" fmla="*/ 14 w 227"/>
                <a:gd name="T7" fmla="*/ 0 h 28"/>
                <a:gd name="T8" fmla="*/ 213 w 227"/>
                <a:gd name="T9" fmla="*/ 0 h 28"/>
                <a:gd name="T10" fmla="*/ 227 w 227"/>
                <a:gd name="T11" fmla="*/ 14 h 28"/>
                <a:gd name="T12" fmla="*/ 213 w 22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28">
                  <a:moveTo>
                    <a:pt x="213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21" y="0"/>
                    <a:pt x="227" y="6"/>
                    <a:pt x="227" y="14"/>
                  </a:cubicBezTo>
                  <a:cubicBezTo>
                    <a:pt x="227" y="22"/>
                    <a:pt x="221" y="28"/>
                    <a:pt x="2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FAA6C12C-B29E-40AB-B146-975C1B9A7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288" y="3076575"/>
              <a:ext cx="246062" cy="30162"/>
            </a:xfrm>
            <a:custGeom>
              <a:avLst/>
              <a:gdLst>
                <a:gd name="T0" fmla="*/ 213 w 227"/>
                <a:gd name="T1" fmla="*/ 28 h 28"/>
                <a:gd name="T2" fmla="*/ 14 w 227"/>
                <a:gd name="T3" fmla="*/ 28 h 28"/>
                <a:gd name="T4" fmla="*/ 0 w 227"/>
                <a:gd name="T5" fmla="*/ 14 h 28"/>
                <a:gd name="T6" fmla="*/ 14 w 227"/>
                <a:gd name="T7" fmla="*/ 0 h 28"/>
                <a:gd name="T8" fmla="*/ 213 w 227"/>
                <a:gd name="T9" fmla="*/ 0 h 28"/>
                <a:gd name="T10" fmla="*/ 227 w 227"/>
                <a:gd name="T11" fmla="*/ 14 h 28"/>
                <a:gd name="T12" fmla="*/ 213 w 22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28">
                  <a:moveTo>
                    <a:pt x="213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21" y="0"/>
                    <a:pt x="227" y="6"/>
                    <a:pt x="227" y="14"/>
                  </a:cubicBezTo>
                  <a:cubicBezTo>
                    <a:pt x="227" y="22"/>
                    <a:pt x="221" y="28"/>
                    <a:pt x="2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D319B22D-5621-4154-861F-8F1A01FC8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2562225"/>
              <a:ext cx="211137" cy="376237"/>
            </a:xfrm>
            <a:custGeom>
              <a:avLst/>
              <a:gdLst>
                <a:gd name="T0" fmla="*/ 195 w 195"/>
                <a:gd name="T1" fmla="*/ 17 h 347"/>
                <a:gd name="T2" fmla="*/ 188 w 195"/>
                <a:gd name="T3" fmla="*/ 4 h 347"/>
                <a:gd name="T4" fmla="*/ 169 w 195"/>
                <a:gd name="T5" fmla="*/ 9 h 347"/>
                <a:gd name="T6" fmla="*/ 153 w 195"/>
                <a:gd name="T7" fmla="*/ 39 h 347"/>
                <a:gd name="T8" fmla="*/ 139 w 195"/>
                <a:gd name="T9" fmla="*/ 13 h 347"/>
                <a:gd name="T10" fmla="*/ 132 w 195"/>
                <a:gd name="T11" fmla="*/ 4 h 347"/>
                <a:gd name="T12" fmla="*/ 113 w 195"/>
                <a:gd name="T13" fmla="*/ 9 h 347"/>
                <a:gd name="T14" fmla="*/ 97 w 195"/>
                <a:gd name="T15" fmla="*/ 39 h 347"/>
                <a:gd name="T16" fmla="*/ 84 w 195"/>
                <a:gd name="T17" fmla="*/ 13 h 347"/>
                <a:gd name="T18" fmla="*/ 77 w 195"/>
                <a:gd name="T19" fmla="*/ 4 h 347"/>
                <a:gd name="T20" fmla="*/ 58 w 195"/>
                <a:gd name="T21" fmla="*/ 9 h 347"/>
                <a:gd name="T22" fmla="*/ 41 w 195"/>
                <a:gd name="T23" fmla="*/ 39 h 347"/>
                <a:gd name="T24" fmla="*/ 26 w 195"/>
                <a:gd name="T25" fmla="*/ 11 h 347"/>
                <a:gd name="T26" fmla="*/ 8 w 195"/>
                <a:gd name="T27" fmla="*/ 5 h 347"/>
                <a:gd name="T28" fmla="*/ 0 w 195"/>
                <a:gd name="T29" fmla="*/ 17 h 347"/>
                <a:gd name="T30" fmla="*/ 0 w 195"/>
                <a:gd name="T31" fmla="*/ 18 h 347"/>
                <a:gd name="T32" fmla="*/ 0 w 195"/>
                <a:gd name="T33" fmla="*/ 281 h 347"/>
                <a:gd name="T34" fmla="*/ 14 w 195"/>
                <a:gd name="T35" fmla="*/ 295 h 347"/>
                <a:gd name="T36" fmla="*/ 28 w 195"/>
                <a:gd name="T37" fmla="*/ 281 h 347"/>
                <a:gd name="T38" fmla="*/ 28 w 195"/>
                <a:gd name="T39" fmla="*/ 74 h 347"/>
                <a:gd name="T40" fmla="*/ 29 w 195"/>
                <a:gd name="T41" fmla="*/ 75 h 347"/>
                <a:gd name="T42" fmla="*/ 41 w 195"/>
                <a:gd name="T43" fmla="*/ 83 h 347"/>
                <a:gd name="T44" fmla="*/ 41 w 195"/>
                <a:gd name="T45" fmla="*/ 83 h 347"/>
                <a:gd name="T46" fmla="*/ 53 w 195"/>
                <a:gd name="T47" fmla="*/ 76 h 347"/>
                <a:gd name="T48" fmla="*/ 69 w 195"/>
                <a:gd name="T49" fmla="*/ 46 h 347"/>
                <a:gd name="T50" fmla="*/ 85 w 195"/>
                <a:gd name="T51" fmla="*/ 75 h 347"/>
                <a:gd name="T52" fmla="*/ 97 w 195"/>
                <a:gd name="T53" fmla="*/ 83 h 347"/>
                <a:gd name="T54" fmla="*/ 97 w 195"/>
                <a:gd name="T55" fmla="*/ 83 h 347"/>
                <a:gd name="T56" fmla="*/ 109 w 195"/>
                <a:gd name="T57" fmla="*/ 76 h 347"/>
                <a:gd name="T58" fmla="*/ 125 w 195"/>
                <a:gd name="T59" fmla="*/ 46 h 347"/>
                <a:gd name="T60" fmla="*/ 141 w 195"/>
                <a:gd name="T61" fmla="*/ 76 h 347"/>
                <a:gd name="T62" fmla="*/ 153 w 195"/>
                <a:gd name="T63" fmla="*/ 83 h 347"/>
                <a:gd name="T64" fmla="*/ 153 w 195"/>
                <a:gd name="T65" fmla="*/ 83 h 347"/>
                <a:gd name="T66" fmla="*/ 165 w 195"/>
                <a:gd name="T67" fmla="*/ 76 h 347"/>
                <a:gd name="T68" fmla="*/ 167 w 195"/>
                <a:gd name="T69" fmla="*/ 72 h 347"/>
                <a:gd name="T70" fmla="*/ 167 w 195"/>
                <a:gd name="T71" fmla="*/ 333 h 347"/>
                <a:gd name="T72" fmla="*/ 181 w 195"/>
                <a:gd name="T73" fmla="*/ 347 h 347"/>
                <a:gd name="T74" fmla="*/ 195 w 195"/>
                <a:gd name="T75" fmla="*/ 333 h 347"/>
                <a:gd name="T76" fmla="*/ 195 w 195"/>
                <a:gd name="T77" fmla="*/ 18 h 347"/>
                <a:gd name="T78" fmla="*/ 195 w 195"/>
                <a:gd name="T79" fmla="*/ 1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5" h="347">
                  <a:moveTo>
                    <a:pt x="195" y="17"/>
                  </a:moveTo>
                  <a:cubicBezTo>
                    <a:pt x="195" y="12"/>
                    <a:pt x="193" y="6"/>
                    <a:pt x="188" y="4"/>
                  </a:cubicBezTo>
                  <a:cubicBezTo>
                    <a:pt x="181" y="0"/>
                    <a:pt x="172" y="3"/>
                    <a:pt x="169" y="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38" y="9"/>
                    <a:pt x="135" y="6"/>
                    <a:pt x="132" y="4"/>
                  </a:cubicBezTo>
                  <a:cubicBezTo>
                    <a:pt x="125" y="0"/>
                    <a:pt x="116" y="3"/>
                    <a:pt x="113" y="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9"/>
                    <a:pt x="80" y="6"/>
                    <a:pt x="77" y="4"/>
                  </a:cubicBezTo>
                  <a:cubicBezTo>
                    <a:pt x="70" y="0"/>
                    <a:pt x="61" y="2"/>
                    <a:pt x="58" y="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4"/>
                    <a:pt x="14" y="1"/>
                    <a:pt x="8" y="5"/>
                  </a:cubicBezTo>
                  <a:cubicBezTo>
                    <a:pt x="3" y="7"/>
                    <a:pt x="0" y="12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289"/>
                    <a:pt x="6" y="295"/>
                    <a:pt x="14" y="295"/>
                  </a:cubicBezTo>
                  <a:cubicBezTo>
                    <a:pt x="22" y="295"/>
                    <a:pt x="28" y="289"/>
                    <a:pt x="28" y="281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80"/>
                    <a:pt x="36" y="83"/>
                    <a:pt x="41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6" y="83"/>
                    <a:pt x="51" y="80"/>
                    <a:pt x="53" y="76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7" y="80"/>
                    <a:pt x="92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102" y="83"/>
                    <a:pt x="107" y="80"/>
                    <a:pt x="109" y="7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3" y="80"/>
                    <a:pt x="148" y="83"/>
                    <a:pt x="153" y="83"/>
                  </a:cubicBezTo>
                  <a:cubicBezTo>
                    <a:pt x="153" y="83"/>
                    <a:pt x="153" y="83"/>
                    <a:pt x="153" y="83"/>
                  </a:cubicBezTo>
                  <a:cubicBezTo>
                    <a:pt x="158" y="83"/>
                    <a:pt x="163" y="80"/>
                    <a:pt x="165" y="76"/>
                  </a:cubicBezTo>
                  <a:cubicBezTo>
                    <a:pt x="167" y="72"/>
                    <a:pt x="167" y="72"/>
                    <a:pt x="167" y="72"/>
                  </a:cubicBezTo>
                  <a:cubicBezTo>
                    <a:pt x="167" y="333"/>
                    <a:pt x="167" y="333"/>
                    <a:pt x="167" y="333"/>
                  </a:cubicBezTo>
                  <a:cubicBezTo>
                    <a:pt x="167" y="341"/>
                    <a:pt x="173" y="347"/>
                    <a:pt x="181" y="347"/>
                  </a:cubicBezTo>
                  <a:cubicBezTo>
                    <a:pt x="189" y="347"/>
                    <a:pt x="195" y="341"/>
                    <a:pt x="195" y="333"/>
                  </a:cubicBezTo>
                  <a:cubicBezTo>
                    <a:pt x="195" y="18"/>
                    <a:pt x="195" y="18"/>
                    <a:pt x="195" y="18"/>
                  </a:cubicBezTo>
                  <a:cubicBezTo>
                    <a:pt x="195" y="18"/>
                    <a:pt x="195" y="18"/>
                    <a:pt x="19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25EA494-E5CE-4DCE-B9FF-EC2BB05CEEB6}"/>
              </a:ext>
            </a:extLst>
          </p:cNvPr>
          <p:cNvSpPr txBox="1"/>
          <p:nvPr/>
        </p:nvSpPr>
        <p:spPr>
          <a:xfrm>
            <a:off x="171559" y="46982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Table of Contents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64" name="Google Shape;189;p62">
            <a:extLst>
              <a:ext uri="{FF2B5EF4-FFF2-40B4-BE49-F238E27FC236}">
                <a16:creationId xmlns:a16="http://schemas.microsoft.com/office/drawing/2014/main" id="{939A31E1-78A3-4D06-B41E-ADF0180EC994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657D87-31BF-1693-111C-E894FB6D82B7}"/>
              </a:ext>
            </a:extLst>
          </p:cNvPr>
          <p:cNvSpPr txBox="1"/>
          <p:nvPr/>
        </p:nvSpPr>
        <p:spPr>
          <a:xfrm>
            <a:off x="1079349" y="3388340"/>
            <a:ext cx="1726749" cy="79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latin typeface="Calibri Light"/>
                <a:ea typeface="Calibri Light"/>
              </a:rPr>
              <a:t>Project Overview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</a:rPr>
              <a:t>Project Objective</a:t>
            </a:r>
          </a:p>
        </p:txBody>
      </p:sp>
      <p:sp>
        <p:nvSpPr>
          <p:cNvPr id="16" name="Freeform 43">
            <a:extLst>
              <a:ext uri="{FF2B5EF4-FFF2-40B4-BE49-F238E27FC236}">
                <a16:creationId xmlns:a16="http://schemas.microsoft.com/office/drawing/2014/main" id="{A7F52FBE-E37C-9DA4-27B7-9E513028ACC0}"/>
              </a:ext>
            </a:extLst>
          </p:cNvPr>
          <p:cNvSpPr>
            <a:spLocks/>
          </p:cNvSpPr>
          <p:nvPr/>
        </p:nvSpPr>
        <p:spPr bwMode="auto">
          <a:xfrm>
            <a:off x="7416171" y="1735917"/>
            <a:ext cx="1445936" cy="762048"/>
          </a:xfrm>
          <a:custGeom>
            <a:avLst/>
            <a:gdLst>
              <a:gd name="T0" fmla="*/ 26 w 666"/>
              <a:gd name="T1" fmla="*/ 351 h 351"/>
              <a:gd name="T2" fmla="*/ 0 w 666"/>
              <a:gd name="T3" fmla="*/ 326 h 351"/>
              <a:gd name="T4" fmla="*/ 334 w 666"/>
              <a:gd name="T5" fmla="*/ 0 h 351"/>
              <a:gd name="T6" fmla="*/ 666 w 666"/>
              <a:gd name="T7" fmla="*/ 323 h 351"/>
              <a:gd name="T8" fmla="*/ 662 w 666"/>
              <a:gd name="T9" fmla="*/ 328 h 351"/>
              <a:gd name="T10" fmla="*/ 334 w 666"/>
              <a:gd name="T11" fmla="*/ 9 h 351"/>
              <a:gd name="T12" fmla="*/ 9 w 666"/>
              <a:gd name="T13" fmla="*/ 326 h 351"/>
              <a:gd name="T14" fmla="*/ 30 w 666"/>
              <a:gd name="T15" fmla="*/ 347 h 351"/>
              <a:gd name="T16" fmla="*/ 26 w 666"/>
              <a:gd name="T17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6" h="351">
                <a:moveTo>
                  <a:pt x="26" y="351"/>
                </a:moveTo>
                <a:lnTo>
                  <a:pt x="0" y="326"/>
                </a:lnTo>
                <a:lnTo>
                  <a:pt x="334" y="0"/>
                </a:lnTo>
                <a:lnTo>
                  <a:pt x="666" y="323"/>
                </a:lnTo>
                <a:lnTo>
                  <a:pt x="662" y="328"/>
                </a:lnTo>
                <a:lnTo>
                  <a:pt x="334" y="9"/>
                </a:lnTo>
                <a:lnTo>
                  <a:pt x="9" y="326"/>
                </a:lnTo>
                <a:lnTo>
                  <a:pt x="30" y="347"/>
                </a:lnTo>
                <a:lnTo>
                  <a:pt x="26" y="35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66A092CB-9424-08B6-D6C0-295F9CDA1D08}"/>
              </a:ext>
            </a:extLst>
          </p:cNvPr>
          <p:cNvSpPr>
            <a:spLocks/>
          </p:cNvSpPr>
          <p:nvPr/>
        </p:nvSpPr>
        <p:spPr bwMode="auto">
          <a:xfrm>
            <a:off x="7418113" y="2460603"/>
            <a:ext cx="1430738" cy="803296"/>
          </a:xfrm>
          <a:custGeom>
            <a:avLst/>
            <a:gdLst>
              <a:gd name="T0" fmla="*/ 659 w 659"/>
              <a:gd name="T1" fmla="*/ 0 h 370"/>
              <a:gd name="T2" fmla="*/ 534 w 659"/>
              <a:gd name="T3" fmla="*/ 15 h 370"/>
              <a:gd name="T4" fmla="*/ 568 w 659"/>
              <a:gd name="T5" fmla="*/ 50 h 370"/>
              <a:gd name="T6" fmla="*/ 329 w 659"/>
              <a:gd name="T7" fmla="*/ 286 h 370"/>
              <a:gd name="T8" fmla="*/ 42 w 659"/>
              <a:gd name="T9" fmla="*/ 0 h 370"/>
              <a:gd name="T10" fmla="*/ 0 w 659"/>
              <a:gd name="T11" fmla="*/ 43 h 370"/>
              <a:gd name="T12" fmla="*/ 329 w 659"/>
              <a:gd name="T13" fmla="*/ 370 h 370"/>
              <a:gd name="T14" fmla="*/ 609 w 659"/>
              <a:gd name="T15" fmla="*/ 93 h 370"/>
              <a:gd name="T16" fmla="*/ 643 w 659"/>
              <a:gd name="T17" fmla="*/ 128 h 370"/>
              <a:gd name="T18" fmla="*/ 659 w 659"/>
              <a:gd name="T19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9" h="370">
                <a:moveTo>
                  <a:pt x="659" y="0"/>
                </a:moveTo>
                <a:lnTo>
                  <a:pt x="534" y="15"/>
                </a:lnTo>
                <a:lnTo>
                  <a:pt x="568" y="50"/>
                </a:lnTo>
                <a:lnTo>
                  <a:pt x="329" y="286"/>
                </a:lnTo>
                <a:lnTo>
                  <a:pt x="42" y="0"/>
                </a:lnTo>
                <a:lnTo>
                  <a:pt x="0" y="43"/>
                </a:lnTo>
                <a:lnTo>
                  <a:pt x="329" y="370"/>
                </a:lnTo>
                <a:lnTo>
                  <a:pt x="609" y="93"/>
                </a:lnTo>
                <a:lnTo>
                  <a:pt x="643" y="128"/>
                </a:lnTo>
                <a:lnTo>
                  <a:pt x="659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18" name="그룹 70">
            <a:extLst>
              <a:ext uri="{FF2B5EF4-FFF2-40B4-BE49-F238E27FC236}">
                <a16:creationId xmlns:a16="http://schemas.microsoft.com/office/drawing/2014/main" id="{6FD1C647-7835-227E-7D68-05A0649C27DA}"/>
              </a:ext>
            </a:extLst>
          </p:cNvPr>
          <p:cNvGrpSpPr/>
          <p:nvPr/>
        </p:nvGrpSpPr>
        <p:grpSpPr>
          <a:xfrm>
            <a:off x="7945820" y="2211762"/>
            <a:ext cx="371323" cy="447983"/>
            <a:chOff x="1773488" y="3759200"/>
            <a:chExt cx="738188" cy="890587"/>
          </a:xfrm>
          <a:solidFill>
            <a:schemeClr val="tx2">
              <a:lumMod val="65000"/>
              <a:lumOff val="35000"/>
            </a:schemeClr>
          </a:solidFill>
        </p:grpSpPr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BE9EC32C-25E9-62B6-CC9F-4CE8F07F6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076" y="3759200"/>
              <a:ext cx="736600" cy="890587"/>
            </a:xfrm>
            <a:custGeom>
              <a:avLst/>
              <a:gdLst>
                <a:gd name="T0" fmla="*/ 668 w 682"/>
                <a:gd name="T1" fmla="*/ 824 h 824"/>
                <a:gd name="T2" fmla="*/ 14 w 682"/>
                <a:gd name="T3" fmla="*/ 824 h 824"/>
                <a:gd name="T4" fmla="*/ 0 w 682"/>
                <a:gd name="T5" fmla="*/ 810 h 824"/>
                <a:gd name="T6" fmla="*/ 0 w 682"/>
                <a:gd name="T7" fmla="*/ 157 h 824"/>
                <a:gd name="T8" fmla="*/ 4 w 682"/>
                <a:gd name="T9" fmla="*/ 147 h 824"/>
                <a:gd name="T10" fmla="*/ 148 w 682"/>
                <a:gd name="T11" fmla="*/ 4 h 824"/>
                <a:gd name="T12" fmla="*/ 158 w 682"/>
                <a:gd name="T13" fmla="*/ 0 h 824"/>
                <a:gd name="T14" fmla="*/ 668 w 682"/>
                <a:gd name="T15" fmla="*/ 0 h 824"/>
                <a:gd name="T16" fmla="*/ 682 w 682"/>
                <a:gd name="T17" fmla="*/ 14 h 824"/>
                <a:gd name="T18" fmla="*/ 682 w 682"/>
                <a:gd name="T19" fmla="*/ 693 h 824"/>
                <a:gd name="T20" fmla="*/ 668 w 682"/>
                <a:gd name="T21" fmla="*/ 707 h 824"/>
                <a:gd name="T22" fmla="*/ 654 w 682"/>
                <a:gd name="T23" fmla="*/ 693 h 824"/>
                <a:gd name="T24" fmla="*/ 654 w 682"/>
                <a:gd name="T25" fmla="*/ 28 h 824"/>
                <a:gd name="T26" fmla="*/ 164 w 682"/>
                <a:gd name="T27" fmla="*/ 28 h 824"/>
                <a:gd name="T28" fmla="*/ 28 w 682"/>
                <a:gd name="T29" fmla="*/ 163 h 824"/>
                <a:gd name="T30" fmla="*/ 28 w 682"/>
                <a:gd name="T31" fmla="*/ 796 h 824"/>
                <a:gd name="T32" fmla="*/ 654 w 682"/>
                <a:gd name="T33" fmla="*/ 796 h 824"/>
                <a:gd name="T34" fmla="*/ 654 w 682"/>
                <a:gd name="T35" fmla="*/ 763 h 824"/>
                <a:gd name="T36" fmla="*/ 668 w 682"/>
                <a:gd name="T37" fmla="*/ 749 h 824"/>
                <a:gd name="T38" fmla="*/ 682 w 682"/>
                <a:gd name="T39" fmla="*/ 763 h 824"/>
                <a:gd name="T40" fmla="*/ 682 w 682"/>
                <a:gd name="T41" fmla="*/ 810 h 824"/>
                <a:gd name="T42" fmla="*/ 668 w 682"/>
                <a:gd name="T43" fmla="*/ 82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2" h="824">
                  <a:moveTo>
                    <a:pt x="668" y="824"/>
                  </a:moveTo>
                  <a:cubicBezTo>
                    <a:pt x="14" y="824"/>
                    <a:pt x="14" y="824"/>
                    <a:pt x="14" y="824"/>
                  </a:cubicBezTo>
                  <a:cubicBezTo>
                    <a:pt x="6" y="824"/>
                    <a:pt x="0" y="818"/>
                    <a:pt x="0" y="81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3"/>
                    <a:pt x="1" y="150"/>
                    <a:pt x="4" y="147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51" y="1"/>
                    <a:pt x="154" y="0"/>
                    <a:pt x="158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676" y="0"/>
                    <a:pt x="682" y="6"/>
                    <a:pt x="682" y="14"/>
                  </a:cubicBezTo>
                  <a:cubicBezTo>
                    <a:pt x="682" y="693"/>
                    <a:pt x="682" y="693"/>
                    <a:pt x="682" y="693"/>
                  </a:cubicBezTo>
                  <a:cubicBezTo>
                    <a:pt x="682" y="701"/>
                    <a:pt x="676" y="707"/>
                    <a:pt x="668" y="707"/>
                  </a:cubicBezTo>
                  <a:cubicBezTo>
                    <a:pt x="660" y="707"/>
                    <a:pt x="654" y="701"/>
                    <a:pt x="654" y="693"/>
                  </a:cubicBezTo>
                  <a:cubicBezTo>
                    <a:pt x="654" y="28"/>
                    <a:pt x="654" y="28"/>
                    <a:pt x="654" y="28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796"/>
                    <a:pt x="28" y="796"/>
                    <a:pt x="28" y="796"/>
                  </a:cubicBezTo>
                  <a:cubicBezTo>
                    <a:pt x="654" y="796"/>
                    <a:pt x="654" y="796"/>
                    <a:pt x="654" y="796"/>
                  </a:cubicBezTo>
                  <a:cubicBezTo>
                    <a:pt x="654" y="763"/>
                    <a:pt x="654" y="763"/>
                    <a:pt x="654" y="763"/>
                  </a:cubicBezTo>
                  <a:cubicBezTo>
                    <a:pt x="654" y="755"/>
                    <a:pt x="660" y="749"/>
                    <a:pt x="668" y="749"/>
                  </a:cubicBezTo>
                  <a:cubicBezTo>
                    <a:pt x="676" y="749"/>
                    <a:pt x="682" y="755"/>
                    <a:pt x="682" y="763"/>
                  </a:cubicBezTo>
                  <a:cubicBezTo>
                    <a:pt x="682" y="810"/>
                    <a:pt x="682" y="810"/>
                    <a:pt x="682" y="810"/>
                  </a:cubicBezTo>
                  <a:cubicBezTo>
                    <a:pt x="682" y="818"/>
                    <a:pt x="676" y="824"/>
                    <a:pt x="668" y="8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080195B4-368A-CD6D-9426-36D79AD4A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488" y="3759200"/>
              <a:ext cx="187325" cy="185737"/>
            </a:xfrm>
            <a:custGeom>
              <a:avLst/>
              <a:gdLst>
                <a:gd name="T0" fmla="*/ 159 w 173"/>
                <a:gd name="T1" fmla="*/ 173 h 173"/>
                <a:gd name="T2" fmla="*/ 67 w 173"/>
                <a:gd name="T3" fmla="*/ 173 h 173"/>
                <a:gd name="T4" fmla="*/ 53 w 173"/>
                <a:gd name="T5" fmla="*/ 159 h 173"/>
                <a:gd name="T6" fmla="*/ 67 w 173"/>
                <a:gd name="T7" fmla="*/ 145 h 173"/>
                <a:gd name="T8" fmla="*/ 145 w 173"/>
                <a:gd name="T9" fmla="*/ 145 h 173"/>
                <a:gd name="T10" fmla="*/ 145 w 173"/>
                <a:gd name="T11" fmla="*/ 49 h 173"/>
                <a:gd name="T12" fmla="*/ 29 w 173"/>
                <a:gd name="T13" fmla="*/ 165 h 173"/>
                <a:gd name="T14" fmla="*/ 16 w 173"/>
                <a:gd name="T15" fmla="*/ 173 h 173"/>
                <a:gd name="T16" fmla="*/ 15 w 173"/>
                <a:gd name="T17" fmla="*/ 173 h 173"/>
                <a:gd name="T18" fmla="*/ 2 w 173"/>
                <a:gd name="T19" fmla="*/ 164 h 173"/>
                <a:gd name="T20" fmla="*/ 5 w 173"/>
                <a:gd name="T21" fmla="*/ 149 h 173"/>
                <a:gd name="T22" fmla="*/ 149 w 173"/>
                <a:gd name="T23" fmla="*/ 5 h 173"/>
                <a:gd name="T24" fmla="*/ 164 w 173"/>
                <a:gd name="T25" fmla="*/ 2 h 173"/>
                <a:gd name="T26" fmla="*/ 173 w 173"/>
                <a:gd name="T27" fmla="*/ 15 h 173"/>
                <a:gd name="T28" fmla="*/ 173 w 173"/>
                <a:gd name="T29" fmla="*/ 159 h 173"/>
                <a:gd name="T30" fmla="*/ 159 w 173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173">
                  <a:moveTo>
                    <a:pt x="159" y="173"/>
                  </a:moveTo>
                  <a:cubicBezTo>
                    <a:pt x="67" y="173"/>
                    <a:pt x="67" y="173"/>
                    <a:pt x="67" y="173"/>
                  </a:cubicBezTo>
                  <a:cubicBezTo>
                    <a:pt x="59" y="173"/>
                    <a:pt x="53" y="167"/>
                    <a:pt x="53" y="159"/>
                  </a:cubicBezTo>
                  <a:cubicBezTo>
                    <a:pt x="53" y="151"/>
                    <a:pt x="59" y="145"/>
                    <a:pt x="67" y="145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70"/>
                    <a:pt x="21" y="173"/>
                    <a:pt x="16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9" y="173"/>
                    <a:pt x="4" y="170"/>
                    <a:pt x="2" y="164"/>
                  </a:cubicBezTo>
                  <a:cubicBezTo>
                    <a:pt x="0" y="159"/>
                    <a:pt x="1" y="153"/>
                    <a:pt x="5" y="149"/>
                  </a:cubicBezTo>
                  <a:cubicBezTo>
                    <a:pt x="149" y="5"/>
                    <a:pt x="149" y="5"/>
                    <a:pt x="149" y="5"/>
                  </a:cubicBezTo>
                  <a:cubicBezTo>
                    <a:pt x="153" y="1"/>
                    <a:pt x="159" y="0"/>
                    <a:pt x="164" y="2"/>
                  </a:cubicBezTo>
                  <a:cubicBezTo>
                    <a:pt x="170" y="4"/>
                    <a:pt x="173" y="9"/>
                    <a:pt x="173" y="15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3" y="167"/>
                    <a:pt x="167" y="173"/>
                    <a:pt x="159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Freeform 53">
              <a:extLst>
                <a:ext uri="{FF2B5EF4-FFF2-40B4-BE49-F238E27FC236}">
                  <a16:creationId xmlns:a16="http://schemas.microsoft.com/office/drawing/2014/main" id="{AD912499-EE51-6310-0C9A-FE29FF356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901" y="4452938"/>
              <a:ext cx="484187" cy="30162"/>
            </a:xfrm>
            <a:custGeom>
              <a:avLst/>
              <a:gdLst>
                <a:gd name="T0" fmla="*/ 435 w 449"/>
                <a:gd name="T1" fmla="*/ 28 h 28"/>
                <a:gd name="T2" fmla="*/ 14 w 449"/>
                <a:gd name="T3" fmla="*/ 28 h 28"/>
                <a:gd name="T4" fmla="*/ 0 w 449"/>
                <a:gd name="T5" fmla="*/ 14 h 28"/>
                <a:gd name="T6" fmla="*/ 14 w 449"/>
                <a:gd name="T7" fmla="*/ 0 h 28"/>
                <a:gd name="T8" fmla="*/ 435 w 449"/>
                <a:gd name="T9" fmla="*/ 0 h 28"/>
                <a:gd name="T10" fmla="*/ 449 w 449"/>
                <a:gd name="T11" fmla="*/ 14 h 28"/>
                <a:gd name="T12" fmla="*/ 435 w 44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28">
                  <a:moveTo>
                    <a:pt x="43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3" y="0"/>
                    <a:pt x="449" y="6"/>
                    <a:pt x="449" y="14"/>
                  </a:cubicBezTo>
                  <a:cubicBezTo>
                    <a:pt x="449" y="22"/>
                    <a:pt x="443" y="28"/>
                    <a:pt x="4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2" name="Freeform 54">
              <a:extLst>
                <a:ext uri="{FF2B5EF4-FFF2-40B4-BE49-F238E27FC236}">
                  <a16:creationId xmlns:a16="http://schemas.microsoft.com/office/drawing/2014/main" id="{31340443-BDEA-F51E-89D5-FB5839626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901" y="4329113"/>
              <a:ext cx="484187" cy="30162"/>
            </a:xfrm>
            <a:custGeom>
              <a:avLst/>
              <a:gdLst>
                <a:gd name="T0" fmla="*/ 435 w 449"/>
                <a:gd name="T1" fmla="*/ 28 h 28"/>
                <a:gd name="T2" fmla="*/ 14 w 449"/>
                <a:gd name="T3" fmla="*/ 28 h 28"/>
                <a:gd name="T4" fmla="*/ 0 w 449"/>
                <a:gd name="T5" fmla="*/ 14 h 28"/>
                <a:gd name="T6" fmla="*/ 14 w 449"/>
                <a:gd name="T7" fmla="*/ 0 h 28"/>
                <a:gd name="T8" fmla="*/ 435 w 449"/>
                <a:gd name="T9" fmla="*/ 0 h 28"/>
                <a:gd name="T10" fmla="*/ 449 w 449"/>
                <a:gd name="T11" fmla="*/ 14 h 28"/>
                <a:gd name="T12" fmla="*/ 435 w 44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28">
                  <a:moveTo>
                    <a:pt x="43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3" y="0"/>
                    <a:pt x="449" y="6"/>
                    <a:pt x="449" y="14"/>
                  </a:cubicBezTo>
                  <a:cubicBezTo>
                    <a:pt x="449" y="22"/>
                    <a:pt x="443" y="28"/>
                    <a:pt x="4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2318DD7C-15D2-FBEA-6C75-0E315E0BC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901" y="4205288"/>
              <a:ext cx="484187" cy="31750"/>
            </a:xfrm>
            <a:custGeom>
              <a:avLst/>
              <a:gdLst>
                <a:gd name="T0" fmla="*/ 435 w 449"/>
                <a:gd name="T1" fmla="*/ 28 h 28"/>
                <a:gd name="T2" fmla="*/ 14 w 449"/>
                <a:gd name="T3" fmla="*/ 28 h 28"/>
                <a:gd name="T4" fmla="*/ 0 w 449"/>
                <a:gd name="T5" fmla="*/ 14 h 28"/>
                <a:gd name="T6" fmla="*/ 14 w 449"/>
                <a:gd name="T7" fmla="*/ 0 h 28"/>
                <a:gd name="T8" fmla="*/ 435 w 449"/>
                <a:gd name="T9" fmla="*/ 0 h 28"/>
                <a:gd name="T10" fmla="*/ 449 w 449"/>
                <a:gd name="T11" fmla="*/ 14 h 28"/>
                <a:gd name="T12" fmla="*/ 435 w 44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28">
                  <a:moveTo>
                    <a:pt x="43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3" y="0"/>
                    <a:pt x="449" y="6"/>
                    <a:pt x="449" y="14"/>
                  </a:cubicBezTo>
                  <a:cubicBezTo>
                    <a:pt x="449" y="22"/>
                    <a:pt x="443" y="28"/>
                    <a:pt x="4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B7113030-67F3-B0D4-2AC6-84F180D8D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901" y="4081463"/>
              <a:ext cx="484187" cy="30162"/>
            </a:xfrm>
            <a:custGeom>
              <a:avLst/>
              <a:gdLst>
                <a:gd name="T0" fmla="*/ 435 w 449"/>
                <a:gd name="T1" fmla="*/ 28 h 28"/>
                <a:gd name="T2" fmla="*/ 14 w 449"/>
                <a:gd name="T3" fmla="*/ 28 h 28"/>
                <a:gd name="T4" fmla="*/ 0 w 449"/>
                <a:gd name="T5" fmla="*/ 14 h 28"/>
                <a:gd name="T6" fmla="*/ 14 w 449"/>
                <a:gd name="T7" fmla="*/ 0 h 28"/>
                <a:gd name="T8" fmla="*/ 435 w 449"/>
                <a:gd name="T9" fmla="*/ 0 h 28"/>
                <a:gd name="T10" fmla="*/ 449 w 449"/>
                <a:gd name="T11" fmla="*/ 14 h 28"/>
                <a:gd name="T12" fmla="*/ 435 w 44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28">
                  <a:moveTo>
                    <a:pt x="43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3" y="0"/>
                    <a:pt x="449" y="6"/>
                    <a:pt x="449" y="14"/>
                  </a:cubicBezTo>
                  <a:cubicBezTo>
                    <a:pt x="449" y="22"/>
                    <a:pt x="443" y="28"/>
                    <a:pt x="4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28" name="Freeform 49">
            <a:extLst>
              <a:ext uri="{FF2B5EF4-FFF2-40B4-BE49-F238E27FC236}">
                <a16:creationId xmlns:a16="http://schemas.microsoft.com/office/drawing/2014/main" id="{1AA446BF-3759-170F-B9C1-CB1EC63652BD}"/>
              </a:ext>
            </a:extLst>
          </p:cNvPr>
          <p:cNvSpPr>
            <a:spLocks/>
          </p:cNvSpPr>
          <p:nvPr/>
        </p:nvSpPr>
        <p:spPr bwMode="auto">
          <a:xfrm>
            <a:off x="9502155" y="2400863"/>
            <a:ext cx="1447706" cy="762980"/>
          </a:xfrm>
          <a:custGeom>
            <a:avLst/>
            <a:gdLst>
              <a:gd name="T0" fmla="*/ 26 w 666"/>
              <a:gd name="T1" fmla="*/ 0 h 351"/>
              <a:gd name="T2" fmla="*/ 0 w 666"/>
              <a:gd name="T3" fmla="*/ 26 h 351"/>
              <a:gd name="T4" fmla="*/ 334 w 666"/>
              <a:gd name="T5" fmla="*/ 351 h 351"/>
              <a:gd name="T6" fmla="*/ 666 w 666"/>
              <a:gd name="T7" fmla="*/ 28 h 351"/>
              <a:gd name="T8" fmla="*/ 661 w 666"/>
              <a:gd name="T9" fmla="*/ 23 h 351"/>
              <a:gd name="T10" fmla="*/ 334 w 666"/>
              <a:gd name="T11" fmla="*/ 342 h 351"/>
              <a:gd name="T12" fmla="*/ 9 w 666"/>
              <a:gd name="T13" fmla="*/ 26 h 351"/>
              <a:gd name="T14" fmla="*/ 30 w 666"/>
              <a:gd name="T15" fmla="*/ 4 h 351"/>
              <a:gd name="T16" fmla="*/ 26 w 666"/>
              <a:gd name="T17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6" h="351">
                <a:moveTo>
                  <a:pt x="26" y="0"/>
                </a:moveTo>
                <a:lnTo>
                  <a:pt x="0" y="26"/>
                </a:lnTo>
                <a:lnTo>
                  <a:pt x="334" y="351"/>
                </a:lnTo>
                <a:lnTo>
                  <a:pt x="666" y="28"/>
                </a:lnTo>
                <a:lnTo>
                  <a:pt x="661" y="23"/>
                </a:lnTo>
                <a:lnTo>
                  <a:pt x="334" y="342"/>
                </a:lnTo>
                <a:lnTo>
                  <a:pt x="9" y="26"/>
                </a:lnTo>
                <a:lnTo>
                  <a:pt x="30" y="4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0" name="Freeform 50">
            <a:extLst>
              <a:ext uri="{FF2B5EF4-FFF2-40B4-BE49-F238E27FC236}">
                <a16:creationId xmlns:a16="http://schemas.microsoft.com/office/drawing/2014/main" id="{DAA5C39A-C3CC-D665-9E36-9C1D16F1C72F}"/>
              </a:ext>
            </a:extLst>
          </p:cNvPr>
          <p:cNvSpPr>
            <a:spLocks/>
          </p:cNvSpPr>
          <p:nvPr/>
        </p:nvSpPr>
        <p:spPr bwMode="auto">
          <a:xfrm>
            <a:off x="9514006" y="1645741"/>
            <a:ext cx="1432492" cy="804282"/>
          </a:xfrm>
          <a:custGeom>
            <a:avLst/>
            <a:gdLst>
              <a:gd name="T0" fmla="*/ 659 w 659"/>
              <a:gd name="T1" fmla="*/ 370 h 370"/>
              <a:gd name="T2" fmla="*/ 534 w 659"/>
              <a:gd name="T3" fmla="*/ 355 h 370"/>
              <a:gd name="T4" fmla="*/ 568 w 659"/>
              <a:gd name="T5" fmla="*/ 320 h 370"/>
              <a:gd name="T6" fmla="*/ 329 w 659"/>
              <a:gd name="T7" fmla="*/ 85 h 370"/>
              <a:gd name="T8" fmla="*/ 42 w 659"/>
              <a:gd name="T9" fmla="*/ 370 h 370"/>
              <a:gd name="T10" fmla="*/ 0 w 659"/>
              <a:gd name="T11" fmla="*/ 327 h 370"/>
              <a:gd name="T12" fmla="*/ 329 w 659"/>
              <a:gd name="T13" fmla="*/ 0 h 370"/>
              <a:gd name="T14" fmla="*/ 609 w 659"/>
              <a:gd name="T15" fmla="*/ 277 h 370"/>
              <a:gd name="T16" fmla="*/ 643 w 659"/>
              <a:gd name="T17" fmla="*/ 242 h 370"/>
              <a:gd name="T18" fmla="*/ 659 w 659"/>
              <a:gd name="T19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9" h="370">
                <a:moveTo>
                  <a:pt x="659" y="370"/>
                </a:moveTo>
                <a:lnTo>
                  <a:pt x="534" y="355"/>
                </a:lnTo>
                <a:lnTo>
                  <a:pt x="568" y="320"/>
                </a:lnTo>
                <a:lnTo>
                  <a:pt x="329" y="85"/>
                </a:lnTo>
                <a:lnTo>
                  <a:pt x="42" y="370"/>
                </a:lnTo>
                <a:lnTo>
                  <a:pt x="0" y="327"/>
                </a:lnTo>
                <a:lnTo>
                  <a:pt x="329" y="0"/>
                </a:lnTo>
                <a:lnTo>
                  <a:pt x="609" y="277"/>
                </a:lnTo>
                <a:lnTo>
                  <a:pt x="643" y="242"/>
                </a:lnTo>
                <a:lnTo>
                  <a:pt x="659" y="37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31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76E724-8F6E-438F-881C-C4506167A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00224"/>
              </p:ext>
            </p:extLst>
          </p:nvPr>
        </p:nvGraphicFramePr>
        <p:xfrm>
          <a:off x="286869" y="1071789"/>
          <a:ext cx="11411146" cy="5331077"/>
        </p:xfrm>
        <a:graphic>
          <a:graphicData uri="http://schemas.openxmlformats.org/drawingml/2006/table">
            <a:tbl>
              <a:tblPr/>
              <a:tblGrid>
                <a:gridCol w="349594">
                  <a:extLst>
                    <a:ext uri="{9D8B030D-6E8A-4147-A177-3AD203B41FA5}">
                      <a16:colId xmlns:a16="http://schemas.microsoft.com/office/drawing/2014/main" val="2308602732"/>
                    </a:ext>
                  </a:extLst>
                </a:gridCol>
                <a:gridCol w="767633">
                  <a:extLst>
                    <a:ext uri="{9D8B030D-6E8A-4147-A177-3AD203B41FA5}">
                      <a16:colId xmlns:a16="http://schemas.microsoft.com/office/drawing/2014/main" val="1874731347"/>
                    </a:ext>
                  </a:extLst>
                </a:gridCol>
                <a:gridCol w="1868633">
                  <a:extLst>
                    <a:ext uri="{9D8B030D-6E8A-4147-A177-3AD203B41FA5}">
                      <a16:colId xmlns:a16="http://schemas.microsoft.com/office/drawing/2014/main" val="1180489687"/>
                    </a:ext>
                  </a:extLst>
                </a:gridCol>
                <a:gridCol w="909600">
                  <a:extLst>
                    <a:ext uri="{9D8B030D-6E8A-4147-A177-3AD203B41FA5}">
                      <a16:colId xmlns:a16="http://schemas.microsoft.com/office/drawing/2014/main" val="556561443"/>
                    </a:ext>
                  </a:extLst>
                </a:gridCol>
                <a:gridCol w="1637892">
                  <a:extLst>
                    <a:ext uri="{9D8B030D-6E8A-4147-A177-3AD203B41FA5}">
                      <a16:colId xmlns:a16="http://schemas.microsoft.com/office/drawing/2014/main" val="1098520572"/>
                    </a:ext>
                  </a:extLst>
                </a:gridCol>
                <a:gridCol w="1832549">
                  <a:extLst>
                    <a:ext uri="{9D8B030D-6E8A-4147-A177-3AD203B41FA5}">
                      <a16:colId xmlns:a16="http://schemas.microsoft.com/office/drawing/2014/main" val="3595278589"/>
                    </a:ext>
                  </a:extLst>
                </a:gridCol>
                <a:gridCol w="1152644">
                  <a:extLst>
                    <a:ext uri="{9D8B030D-6E8A-4147-A177-3AD203B41FA5}">
                      <a16:colId xmlns:a16="http://schemas.microsoft.com/office/drawing/2014/main" val="1096181625"/>
                    </a:ext>
                  </a:extLst>
                </a:gridCol>
                <a:gridCol w="890491">
                  <a:extLst>
                    <a:ext uri="{9D8B030D-6E8A-4147-A177-3AD203B41FA5}">
                      <a16:colId xmlns:a16="http://schemas.microsoft.com/office/drawing/2014/main" val="833592555"/>
                    </a:ext>
                  </a:extLst>
                </a:gridCol>
                <a:gridCol w="667370">
                  <a:extLst>
                    <a:ext uri="{9D8B030D-6E8A-4147-A177-3AD203B41FA5}">
                      <a16:colId xmlns:a16="http://schemas.microsoft.com/office/drawing/2014/main" val="1150675245"/>
                    </a:ext>
                  </a:extLst>
                </a:gridCol>
                <a:gridCol w="667370">
                  <a:extLst>
                    <a:ext uri="{9D8B030D-6E8A-4147-A177-3AD203B41FA5}">
                      <a16:colId xmlns:a16="http://schemas.microsoft.com/office/drawing/2014/main" val="1554949378"/>
                    </a:ext>
                  </a:extLst>
                </a:gridCol>
                <a:gridCol w="667370">
                  <a:extLst>
                    <a:ext uri="{9D8B030D-6E8A-4147-A177-3AD203B41FA5}">
                      <a16:colId xmlns:a16="http://schemas.microsoft.com/office/drawing/2014/main" val="2536479911"/>
                    </a:ext>
                  </a:extLst>
                </a:gridCol>
              </a:tblGrid>
              <a:tr h="29250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Variable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Details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Reason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excluding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EDA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Modelling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10963"/>
                  </a:ext>
                </a:extLst>
              </a:tr>
              <a:tr h="3025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Graph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Statistic Analysis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Correlation Analysis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Regression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RF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GB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971153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MeasDate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Measured Date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553116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PM10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Particulate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Matter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kr-regular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㎍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Notokr-regular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line, histogram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068744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O3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Ozone Concentration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Indirect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Influence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heatmap, box plot, scatterplot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370737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NO2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Nitrogen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Dioxide Concentration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heatmap, box plot, scatterplot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195027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CO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Nitric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Oxide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Concentration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heatmap, box plot, scatterplot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501017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SO2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Sulfur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Dioxide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Concentration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heatmap, box plot, scatterplot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533834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TEMP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Temperature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(°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082165"/>
                  </a:ext>
                </a:extLst>
              </a:tr>
              <a:tr h="3924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RAIN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Precipitation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 Correlation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sample t-test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739330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WIND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Wind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Speed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m/s)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Converted to Categorical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heatmap, box plot, pie chart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241716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WIND_DIR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Wind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Direction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(16Cardinal Directions)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Converted to Categorical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heatmap, box plot, pie chart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607231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HUMIDITY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Humidity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46843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ATM_PRESS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Atmospheric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Pressure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hPa)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Converted to Categorical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299791"/>
                  </a:ext>
                </a:extLst>
              </a:tr>
              <a:tr h="3924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SNOW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Snowfall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 Correlation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sample t-test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577851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CLOUD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Cloud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Cover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 tenths)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Continuous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 Correlation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087547"/>
                  </a:ext>
                </a:extLst>
              </a:tr>
              <a:tr h="3924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Season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Four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Seasons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Discrete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heatmap, box plot, histogram,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bar plot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sample t-test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9009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FCDBBF7-80EF-47FC-8C32-3CEE87F86A21}"/>
              </a:ext>
            </a:extLst>
          </p:cNvPr>
          <p:cNvSpPr txBox="1"/>
          <p:nvPr/>
        </p:nvSpPr>
        <p:spPr>
          <a:xfrm>
            <a:off x="171559" y="4698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Appendix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6" name="Google Shape;189;p62">
            <a:extLst>
              <a:ext uri="{FF2B5EF4-FFF2-40B4-BE49-F238E27FC236}">
                <a16:creationId xmlns:a16="http://schemas.microsoft.com/office/drawing/2014/main" id="{5617AB72-7532-4151-A777-B80EA0568BE7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74116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하늘, 실외, 도시, 일이(가) 표시된 사진&#10;&#10;자동 생성된 설명">
            <a:extLst>
              <a:ext uri="{FF2B5EF4-FFF2-40B4-BE49-F238E27FC236}">
                <a16:creationId xmlns:a16="http://schemas.microsoft.com/office/drawing/2014/main" id="{E00048A3-5864-4763-A866-EEFD48D74A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6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34037FB-840D-4CE6-AC25-AEDC5284541C}"/>
              </a:ext>
            </a:extLst>
          </p:cNvPr>
          <p:cNvSpPr/>
          <p:nvPr/>
        </p:nvSpPr>
        <p:spPr>
          <a:xfrm>
            <a:off x="5509175" y="2428291"/>
            <a:ext cx="1173651" cy="1709056"/>
          </a:xfrm>
          <a:prstGeom prst="parallelogram">
            <a:avLst>
              <a:gd name="adj" fmla="val 52181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F3D366-6276-4B70-835B-0B6F0F98612B}"/>
              </a:ext>
            </a:extLst>
          </p:cNvPr>
          <p:cNvSpPr txBox="1"/>
          <p:nvPr/>
        </p:nvSpPr>
        <p:spPr>
          <a:xfrm>
            <a:off x="1877897" y="2834909"/>
            <a:ext cx="8436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>
                <a:solidFill>
                  <a:schemeClr val="bg1"/>
                </a:solidFill>
                <a:latin typeface="+mj-lt"/>
              </a:rPr>
              <a:t>Thank You</a:t>
            </a:r>
            <a:endParaRPr lang="ko-KR" altLang="en-US" sz="54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532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651F9076-A1AA-4A2E-9A81-4B8AC6FB0DFC}"/>
              </a:ext>
            </a:extLst>
          </p:cNvPr>
          <p:cNvSpPr txBox="1"/>
          <p:nvPr/>
        </p:nvSpPr>
        <p:spPr>
          <a:xfrm>
            <a:off x="171559" y="46982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Project Overview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FAD1DD-0528-4AF5-92BD-88321DB5FD2A}"/>
              </a:ext>
            </a:extLst>
          </p:cNvPr>
          <p:cNvSpPr txBox="1"/>
          <p:nvPr/>
        </p:nvSpPr>
        <p:spPr>
          <a:xfrm>
            <a:off x="335490" y="1651441"/>
            <a:ext cx="564803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</a:t>
            </a:r>
            <a:r>
              <a:rPr lang="ko-KR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ko-KR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Fine Dust?</a:t>
            </a:r>
            <a:br>
              <a:rPr lang="en-US" altLang="ko-KR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altLang="ko-KR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Fine dust is particulate matter that can be found in the air that is incredibly small – containing air pollutants such as sulfur dioxide, nitrogen oxides, lead, ozone, carbon monoxide, etc.</a:t>
            </a:r>
            <a:b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b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These pollutants are emitted from sources like automobiles, factories, and cooking processes, and consist of fine particles with a diameter of 10</a:t>
            </a:r>
            <a:r>
              <a:rPr lang="ko-KR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㎛  </a:t>
            </a:r>
            <a: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 less, which can linger in the air for an extended period</a:t>
            </a: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AA602905-339D-49C1-891B-E5E1CCB7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168" y="4437052"/>
            <a:ext cx="5282188" cy="147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6EB540F-1616-4FE5-9572-C01B26C653FB}"/>
              </a:ext>
            </a:extLst>
          </p:cNvPr>
          <p:cNvSpPr txBox="1"/>
          <p:nvPr/>
        </p:nvSpPr>
        <p:spPr>
          <a:xfrm>
            <a:off x="5983529" y="1651441"/>
            <a:ext cx="547336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Impact of Fine Dust on Our Lives:</a:t>
            </a:r>
            <a:br>
              <a:rPr lang="en-US" altLang="ko-KR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altLang="ko-KR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altLang="ko-KR" sz="1600" b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b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Prolonged exposure to fine dust can adversely affect human health.</a:t>
            </a:r>
            <a:b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altLang="ko-KR" sz="1600" b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Environment</a:t>
            </a:r>
            <a:br>
              <a:rPr lang="en-US" altLang="ko-K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fine dust accumulates in vinyl greenhouses, it can lead to reduced sunlight and disruption of photosynthesis in crops, contributing to soil degradation</a:t>
            </a:r>
            <a:b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altLang="ko-KR" sz="1600" b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Economy</a:t>
            </a:r>
            <a:b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Economic losses occur due to the negative impact of fine dust, causing economic downturns and affecting industries sensitive to fine dust, such as semiconductors and displays. </a:t>
            </a:r>
            <a:b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ko-KR" sz="1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(estimated economic losses amount to approximately KRW 4.23 trillion annually – Hyundai Economic Research Institute)</a:t>
            </a:r>
          </a:p>
        </p:txBody>
      </p:sp>
      <p:cxnSp>
        <p:nvCxnSpPr>
          <p:cNvPr id="75" name="Google Shape;189;p62">
            <a:extLst>
              <a:ext uri="{FF2B5EF4-FFF2-40B4-BE49-F238E27FC236}">
                <a16:creationId xmlns:a16="http://schemas.microsoft.com/office/drawing/2014/main" id="{B0EA121A-482E-4AE4-A9B7-4BBDEAB85F10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2305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651F9076-A1AA-4A2E-9A81-4B8AC6FB0DFC}"/>
              </a:ext>
            </a:extLst>
          </p:cNvPr>
          <p:cNvSpPr txBox="1"/>
          <p:nvPr/>
        </p:nvSpPr>
        <p:spPr>
          <a:xfrm>
            <a:off x="171559" y="46982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Project Overview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48638-0F39-46FC-9EC6-A75923A6EBB2}"/>
              </a:ext>
            </a:extLst>
          </p:cNvPr>
          <p:cNvSpPr txBox="1"/>
          <p:nvPr/>
        </p:nvSpPr>
        <p:spPr>
          <a:xfrm>
            <a:off x="527620" y="1622880"/>
            <a:ext cx="5442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Calibri Light"/>
                <a:ea typeface="Calibri Light"/>
              </a:rPr>
              <a:t>In the Ministry of Environment’s report on domestic environmental trends, the causes of fine dust are analyzed as follows:</a:t>
            </a:r>
            <a:br>
              <a:rPr lang="en-US" altLang="ko-KR" sz="1400" b="1" dirty="0">
                <a:solidFill>
                  <a:prstClr val="black"/>
                </a:solidFill>
                <a:latin typeface="Calibri Light"/>
                <a:ea typeface="Calibri Light"/>
              </a:rPr>
            </a:br>
            <a:br>
              <a:rPr lang="en-US" altLang="ko-KR" sz="1400" b="1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1)  Domestic</a:t>
            </a:r>
            <a:r>
              <a:rPr lang="ko-KR" altLang="en-US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 </a:t>
            </a: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Factors</a:t>
            </a:r>
            <a:b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dirty="0">
                <a:solidFill>
                  <a:prstClr val="black"/>
                </a:solidFill>
                <a:latin typeface="Calibri Light"/>
              </a:rPr>
              <a:t>The proportion of domestically generated fine dust is 50-70%</a:t>
            </a:r>
            <a:b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i="1" dirty="0">
                <a:solidFill>
                  <a:prstClr val="black"/>
                </a:solidFill>
                <a:latin typeface="Calibri Light"/>
                <a:ea typeface="Calibri Light"/>
              </a:rPr>
              <a:t>: </a:t>
            </a:r>
            <a:r>
              <a:rPr lang="en-US" altLang="ko-KR" sz="1400" i="1" dirty="0">
                <a:solidFill>
                  <a:prstClr val="black"/>
                </a:solidFill>
                <a:latin typeface="Calibri Light"/>
              </a:rPr>
              <a:t>51% of fine dust in Seoul being domestically produced.</a:t>
            </a:r>
            <a:br>
              <a:rPr lang="en-US" altLang="ko-KR" sz="1400" i="1" dirty="0">
                <a:solidFill>
                  <a:prstClr val="black"/>
                </a:solidFill>
                <a:latin typeface="Calibri Light"/>
              </a:rPr>
            </a:br>
            <a:r>
              <a:rPr lang="en-US" altLang="ko-KR" sz="1400" i="1" dirty="0">
                <a:solidFill>
                  <a:prstClr val="black"/>
                </a:solidFill>
                <a:latin typeface="Calibri Light"/>
              </a:rPr>
              <a:t>: 68.2% are particles released through the combustion of fossil fuels.</a:t>
            </a:r>
            <a:br>
              <a:rPr lang="en-US" altLang="ko-KR" sz="1400" b="1" i="1" dirty="0">
                <a:solidFill>
                  <a:prstClr val="black"/>
                </a:solidFill>
                <a:latin typeface="Calibri Light"/>
                <a:ea typeface="Calibri Light"/>
              </a:rPr>
            </a:br>
            <a:br>
              <a:rPr lang="en-US" altLang="ko-KR" sz="1400" b="1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2) International</a:t>
            </a:r>
            <a:r>
              <a:rPr lang="ko-KR" altLang="en-US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 </a:t>
            </a: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Factors</a:t>
            </a:r>
            <a:br>
              <a:rPr lang="en-US" altLang="ko-KR" sz="1400" b="1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dirty="0">
                <a:solidFill>
                  <a:prstClr val="black"/>
                </a:solidFill>
                <a:latin typeface="Calibri Light"/>
              </a:rPr>
              <a:t>Approximately 43% of domestic fine dust is attributed to factors such as emissions from factories and vehicle exhaust in China, as well as desert dust.</a:t>
            </a:r>
            <a:endParaRPr lang="en-US" altLang="ko-KR" sz="1400" dirty="0">
              <a:solidFill>
                <a:prstClr val="black"/>
              </a:solidFill>
              <a:latin typeface="Calibri Light"/>
              <a:ea typeface="Calibri Light"/>
            </a:endParaRPr>
          </a:p>
        </p:txBody>
      </p:sp>
      <p:cxnSp>
        <p:nvCxnSpPr>
          <p:cNvPr id="34" name="Google Shape;189;p62">
            <a:extLst>
              <a:ext uri="{FF2B5EF4-FFF2-40B4-BE49-F238E27FC236}">
                <a16:creationId xmlns:a16="http://schemas.microsoft.com/office/drawing/2014/main" id="{5ED34202-629D-4266-81C6-4DF2B04A52EA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CB0438-88BC-4B88-BF9D-DC5F2D471D85}"/>
              </a:ext>
            </a:extLst>
          </p:cNvPr>
          <p:cNvSpPr/>
          <p:nvPr/>
        </p:nvSpPr>
        <p:spPr>
          <a:xfrm>
            <a:off x="3592427" y="4698122"/>
            <a:ext cx="1620000" cy="540000"/>
          </a:xfrm>
          <a:prstGeom prst="rect">
            <a:avLst/>
          </a:prstGeom>
          <a:solidFill>
            <a:srgbClr val="24ABEB"/>
          </a:solidFill>
          <a:ln w="12700" cap="flat" cmpd="sng" algn="ctr">
            <a:solidFill>
              <a:srgbClr val="24ABEB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Domestic Factors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6FE046-4C18-4AA0-9144-4428017997E1}"/>
              </a:ext>
            </a:extLst>
          </p:cNvPr>
          <p:cNvSpPr/>
          <p:nvPr/>
        </p:nvSpPr>
        <p:spPr>
          <a:xfrm>
            <a:off x="3592427" y="5493080"/>
            <a:ext cx="1620000" cy="540000"/>
          </a:xfrm>
          <a:prstGeom prst="rect">
            <a:avLst/>
          </a:prstGeom>
          <a:solidFill>
            <a:srgbClr val="24ABEB"/>
          </a:solidFill>
          <a:ln w="12700" cap="flat" cmpd="sng" algn="ctr">
            <a:solidFill>
              <a:srgbClr val="24ABEB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International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prstClr val="white"/>
                </a:solidFill>
                <a:latin typeface="Calibri Light"/>
              </a:rPr>
              <a:t>Factors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E822A5-3142-4EA0-9D1E-ABB7B2251E88}"/>
              </a:ext>
            </a:extLst>
          </p:cNvPr>
          <p:cNvSpPr/>
          <p:nvPr/>
        </p:nvSpPr>
        <p:spPr>
          <a:xfrm>
            <a:off x="1005862" y="4699656"/>
            <a:ext cx="1620000" cy="540000"/>
          </a:xfrm>
          <a:prstGeom prst="rect">
            <a:avLst/>
          </a:prstGeom>
          <a:solidFill>
            <a:srgbClr val="77E4DF">
              <a:lumMod val="40000"/>
              <a:lumOff val="60000"/>
            </a:srgbClr>
          </a:solidFill>
          <a:ln w="12700" cap="flat" cmpd="sng" algn="ctr">
            <a:solidFill>
              <a:srgbClr val="24ABEB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Calibri Light"/>
              </a:rPr>
              <a:t>Meteorological</a:t>
            </a:r>
            <a:r>
              <a:rPr lang="ko-KR" altLang="en-US" sz="1200" b="1" kern="0" dirty="0">
                <a:solidFill>
                  <a:prstClr val="black"/>
                </a:solidFill>
                <a:latin typeface="Calibri Light"/>
              </a:rPr>
              <a:t> </a:t>
            </a:r>
            <a:r>
              <a:rPr lang="en-US" altLang="ko-KR" sz="1200" b="1" kern="0" dirty="0">
                <a:solidFill>
                  <a:prstClr val="black"/>
                </a:solidFill>
                <a:latin typeface="Calibri Light"/>
              </a:rPr>
              <a:t>Variable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9BE059B-3591-4CF0-AB5D-5B84DBA9B116}"/>
              </a:ext>
            </a:extLst>
          </p:cNvPr>
          <p:cNvSpPr/>
          <p:nvPr/>
        </p:nvSpPr>
        <p:spPr>
          <a:xfrm>
            <a:off x="1005862" y="5493080"/>
            <a:ext cx="1620000" cy="540000"/>
          </a:xfrm>
          <a:prstGeom prst="rect">
            <a:avLst/>
          </a:prstGeom>
          <a:solidFill>
            <a:srgbClr val="77E4DF">
              <a:lumMod val="40000"/>
              <a:lumOff val="60000"/>
            </a:srgbClr>
          </a:solidFill>
          <a:ln w="12700" cap="flat" cmpd="sng" algn="ctr">
            <a:solidFill>
              <a:srgbClr val="24ABEB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Atmospheric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Calibri Light"/>
              </a:rPr>
              <a:t>Variable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32A7CF7-38A2-4B1C-B5AD-A565D1D080BC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 flipV="1">
            <a:off x="2625862" y="4968122"/>
            <a:ext cx="966565" cy="1534"/>
          </a:xfrm>
          <a:prstGeom prst="straightConnector1">
            <a:avLst/>
          </a:prstGeom>
          <a:noFill/>
          <a:ln w="6350" cap="flat" cmpd="sng" algn="ctr">
            <a:solidFill>
              <a:srgbClr val="1F497D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9DA489F-9A5A-4ABD-B48A-05FA9004F2F0}"/>
              </a:ext>
            </a:extLst>
          </p:cNvPr>
          <p:cNvCxnSpPr>
            <a:cxnSpLocks/>
          </p:cNvCxnSpPr>
          <p:nvPr/>
        </p:nvCxnSpPr>
        <p:spPr>
          <a:xfrm>
            <a:off x="2625862" y="5764828"/>
            <a:ext cx="910025" cy="0"/>
          </a:xfrm>
          <a:prstGeom prst="straightConnector1">
            <a:avLst/>
          </a:prstGeom>
          <a:noFill/>
          <a:ln w="6350" cap="flat" cmpd="sng" algn="ctr">
            <a:solidFill>
              <a:srgbClr val="10253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726C308-D86A-434C-9B53-BED932E3D3F2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2625862" y="4968122"/>
            <a:ext cx="966565" cy="796707"/>
          </a:xfrm>
          <a:prstGeom prst="straightConnector1">
            <a:avLst/>
          </a:prstGeom>
          <a:noFill/>
          <a:ln w="6350" cap="flat" cmpd="sng" algn="ctr">
            <a:solidFill>
              <a:srgbClr val="1F497D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D8B0137-7B84-4709-8EC8-418DB2EA1421}"/>
              </a:ext>
            </a:extLst>
          </p:cNvPr>
          <p:cNvSpPr txBox="1"/>
          <p:nvPr/>
        </p:nvSpPr>
        <p:spPr>
          <a:xfrm>
            <a:off x="6178992" y="1622880"/>
            <a:ext cx="54422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Calibri Light"/>
                <a:ea typeface="Calibri Light"/>
              </a:rPr>
              <a:t>Other related</a:t>
            </a:r>
            <a:r>
              <a:rPr lang="ko-KR" altLang="en-US" b="1" dirty="0">
                <a:solidFill>
                  <a:prstClr val="black"/>
                </a:solidFill>
                <a:latin typeface="Calibri Light"/>
                <a:ea typeface="Calibri Light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Calibri Light"/>
                <a:ea typeface="Calibri Light"/>
              </a:rPr>
              <a:t>Information</a:t>
            </a:r>
            <a:br>
              <a:rPr lang="en-US" altLang="ko-KR" b="1" dirty="0">
                <a:solidFill>
                  <a:prstClr val="black"/>
                </a:solidFill>
                <a:latin typeface="Calibri Light"/>
                <a:ea typeface="Calibri Light"/>
              </a:rPr>
            </a:br>
            <a:br>
              <a:rPr lang="en-US" altLang="ko-KR" sz="1600" b="1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1) Direction</a:t>
            </a:r>
            <a:r>
              <a:rPr lang="ko-KR" altLang="en-US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 </a:t>
            </a: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of</a:t>
            </a:r>
            <a:r>
              <a:rPr lang="ko-KR" altLang="en-US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 </a:t>
            </a: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the Wind</a:t>
            </a:r>
            <a:b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  <a:t>When winds from the west blow, the concentration of fine dust is high</a:t>
            </a:r>
            <a:b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</a:br>
            <a:b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2) Speed of the Wind</a:t>
            </a:r>
            <a:b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  <a:t>In the wind speed range of 0-6 m/s, the highest concentration occurs during calm conditions and the concentration decreases as wind speed increases. Beyond 6 m/s, the concentration increases with the rising wind speed.</a:t>
            </a:r>
            <a:b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</a:br>
            <a:b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3) Weather</a:t>
            </a:r>
            <a:b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  <a:t>On days with yellow dust or foggy weather, the concentration of fine dust tends to be high</a:t>
            </a:r>
            <a:b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</a:br>
            <a:b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b="1" u="sng" dirty="0">
                <a:solidFill>
                  <a:prstClr val="black"/>
                </a:solidFill>
                <a:latin typeface="Calibri Light"/>
                <a:ea typeface="Calibri Light"/>
              </a:rPr>
              <a:t>4) Humidity</a:t>
            </a:r>
            <a:b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</a:br>
            <a:r>
              <a:rPr lang="en-US" altLang="ko-KR" sz="1400" dirty="0">
                <a:solidFill>
                  <a:prstClr val="black"/>
                </a:solidFill>
                <a:latin typeface="Calibri Light"/>
                <a:ea typeface="Calibri Light"/>
              </a:rPr>
              <a:t>When the humidity is between 60% and 90%, the fine dust concentration is elevated. High humidity promotes the formation of secondary particulate matter in the atmosphere, such as sulfuric and nitric acid salts.</a:t>
            </a:r>
            <a:endParaRPr lang="en-US" altLang="ko-KR" sz="1600" dirty="0">
              <a:solidFill>
                <a:prstClr val="black"/>
              </a:solidFill>
              <a:latin typeface="Calibri Light"/>
              <a:ea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240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9511EE-07FC-49E8-8201-555914D420EB}"/>
              </a:ext>
            </a:extLst>
          </p:cNvPr>
          <p:cNvSpPr/>
          <p:nvPr/>
        </p:nvSpPr>
        <p:spPr>
          <a:xfrm>
            <a:off x="1434010" y="3668261"/>
            <a:ext cx="9202456" cy="1411943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ED6F70-718A-4168-AF21-638FA9231CA9}"/>
              </a:ext>
            </a:extLst>
          </p:cNvPr>
          <p:cNvSpPr txBox="1"/>
          <p:nvPr/>
        </p:nvSpPr>
        <p:spPr>
          <a:xfrm>
            <a:off x="2299778" y="3943719"/>
            <a:ext cx="7895256" cy="79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Given the multifaceted negative impacts of fine dust, the goal is to better identify factors influencing fine dust and to develop a prediction model of its occurrence amount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285299-313F-4A07-AADC-6A6926793AF8}"/>
              </a:ext>
            </a:extLst>
          </p:cNvPr>
          <p:cNvSpPr/>
          <p:nvPr/>
        </p:nvSpPr>
        <p:spPr>
          <a:xfrm>
            <a:off x="1532031" y="4083855"/>
            <a:ext cx="662758" cy="33592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5C1244-942E-405D-B3BE-838B52B44FAC}"/>
              </a:ext>
            </a:extLst>
          </p:cNvPr>
          <p:cNvSpPr txBox="1"/>
          <p:nvPr/>
        </p:nvSpPr>
        <p:spPr>
          <a:xfrm>
            <a:off x="1020985" y="1837063"/>
            <a:ext cx="10168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background information indicated that various factors influence the concentration of fine dust. </a:t>
            </a:r>
          </a:p>
          <a:p>
            <a:pPr algn="just"/>
            <a:r>
              <a:rPr lang="en-US" altLang="ko-K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Therefore, there is a need to verify whether the given fine dust-related data aligns with these background information based on the understanding the fine dust.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D3F17-DE72-4FA7-889C-448C74BE0201}"/>
              </a:ext>
            </a:extLst>
          </p:cNvPr>
          <p:cNvSpPr txBox="1"/>
          <p:nvPr/>
        </p:nvSpPr>
        <p:spPr>
          <a:xfrm>
            <a:off x="171559" y="46982"/>
            <a:ext cx="2997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Project Objective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9" name="Google Shape;189;p62">
            <a:extLst>
              <a:ext uri="{FF2B5EF4-FFF2-40B4-BE49-F238E27FC236}">
                <a16:creationId xmlns:a16="http://schemas.microsoft.com/office/drawing/2014/main" id="{F84E351B-7485-4628-B024-32602E278482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0011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38264-C99B-872D-F640-B720027FA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BB3D651-B2C0-229A-065C-F6DD3D586855}"/>
              </a:ext>
            </a:extLst>
          </p:cNvPr>
          <p:cNvSpPr txBox="1"/>
          <p:nvPr/>
        </p:nvSpPr>
        <p:spPr>
          <a:xfrm>
            <a:off x="456991" y="1078304"/>
            <a:ext cx="10645351" cy="1028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Jul 1</a:t>
            </a:r>
            <a:r>
              <a:rPr kumimoji="0" lang="en-US" altLang="ko-KR" sz="14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st</a:t>
            </a:r>
            <a:r>
              <a:rPr lang="en-US" altLang="ko-KR" sz="1400" b="1" dirty="0">
                <a:latin typeface="Calibri Light"/>
                <a:ea typeface="Calibri Light"/>
              </a:rPr>
              <a:t>, 2019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~ June 30</a:t>
            </a:r>
            <a:r>
              <a:rPr kumimoji="0" lang="en-US" altLang="ko-KR" sz="14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th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, 2020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b="1" u="sng" dirty="0">
                <a:latin typeface="Calibri Light"/>
                <a:ea typeface="Calibri Light"/>
              </a:rPr>
              <a:t>Target</a:t>
            </a:r>
            <a:r>
              <a:rPr lang="ko-KR" altLang="en-US" sz="1400" b="1" u="sng" dirty="0">
                <a:latin typeface="Calibri Light"/>
                <a:ea typeface="Calibri Light"/>
              </a:rPr>
              <a:t> </a:t>
            </a:r>
            <a:r>
              <a:rPr lang="en-US" altLang="ko-KR" sz="1400" b="1" u="sng" dirty="0">
                <a:latin typeface="Calibri Light"/>
                <a:ea typeface="Calibri Light"/>
              </a:rPr>
              <a:t>Variable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: PM10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b="1" u="sng" dirty="0">
                <a:latin typeface="Calibri Light"/>
              </a:rPr>
              <a:t>Independent</a:t>
            </a:r>
            <a:r>
              <a:rPr lang="ko-KR" altLang="en-US" sz="1400" b="1" u="sng" dirty="0">
                <a:latin typeface="Calibri Light"/>
              </a:rPr>
              <a:t> </a:t>
            </a:r>
            <a:r>
              <a:rPr lang="en-US" altLang="ko-KR" sz="1400" b="1" u="sng" dirty="0">
                <a:latin typeface="Calibri Light"/>
              </a:rPr>
              <a:t>Variable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: O3, NO2, CO, SO2, TEMP, RAIN, WIND, WIND_DIR, HUMIDITY, ATM_PRESS, SNOW, 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1F2097-97FB-6569-18A7-44B9C8FED194}"/>
              </a:ext>
            </a:extLst>
          </p:cNvPr>
          <p:cNvSpPr txBox="1"/>
          <p:nvPr/>
        </p:nvSpPr>
        <p:spPr>
          <a:xfrm>
            <a:off x="171559" y="46982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Data Preparation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19" name="Google Shape;189;p62">
            <a:extLst>
              <a:ext uri="{FF2B5EF4-FFF2-40B4-BE49-F238E27FC236}">
                <a16:creationId xmlns:a16="http://schemas.microsoft.com/office/drawing/2014/main" id="{59ABAA83-8ADA-F6B3-9F5F-2DAA57B1F1DC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0F70EE-5C9E-7C8A-85F1-3E07CC30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11" r="18022"/>
          <a:stretch/>
        </p:blipFill>
        <p:spPr>
          <a:xfrm>
            <a:off x="733589" y="2957297"/>
            <a:ext cx="6416774" cy="1688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953A83-9A1F-5E7B-BDD7-FA4EBCDCC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64" y="2377520"/>
            <a:ext cx="3310578" cy="331057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A6505F-3804-8023-08A2-797659C2F270}"/>
              </a:ext>
            </a:extLst>
          </p:cNvPr>
          <p:cNvSpPr/>
          <p:nvPr/>
        </p:nvSpPr>
        <p:spPr>
          <a:xfrm>
            <a:off x="2532887" y="5225643"/>
            <a:ext cx="2448911" cy="68117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F2977-0A64-8128-77B9-E929E9693D36}"/>
              </a:ext>
            </a:extLst>
          </p:cNvPr>
          <p:cNvSpPr txBox="1"/>
          <p:nvPr/>
        </p:nvSpPr>
        <p:spPr>
          <a:xfrm>
            <a:off x="2837582" y="5327090"/>
            <a:ext cx="186054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latin typeface="Calibri Light"/>
                <a:ea typeface="Calibri Light"/>
              </a:rPr>
              <a:t>Data shape: (365, 13)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93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13308EF-D31D-44C9-BD07-5A2B5EF21FA1}"/>
              </a:ext>
            </a:extLst>
          </p:cNvPr>
          <p:cNvSpPr txBox="1"/>
          <p:nvPr/>
        </p:nvSpPr>
        <p:spPr>
          <a:xfrm>
            <a:off x="171559" y="46982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Data Preparation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217BF34-2D31-788C-AF14-EE331EBF5DFA}"/>
              </a:ext>
            </a:extLst>
          </p:cNvPr>
          <p:cNvSpPr/>
          <p:nvPr/>
        </p:nvSpPr>
        <p:spPr>
          <a:xfrm>
            <a:off x="203043" y="1271752"/>
            <a:ext cx="2856686" cy="2491731"/>
          </a:xfrm>
          <a:prstGeom prst="roundRect">
            <a:avLst>
              <a:gd name="adj" fmla="val 300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A6B2391-03D0-A7D5-3D1E-61E64CF9B3A6}"/>
              </a:ext>
            </a:extLst>
          </p:cNvPr>
          <p:cNvSpPr/>
          <p:nvPr/>
        </p:nvSpPr>
        <p:spPr>
          <a:xfrm>
            <a:off x="3163614" y="1271752"/>
            <a:ext cx="5770179" cy="5076496"/>
          </a:xfrm>
          <a:prstGeom prst="roundRect">
            <a:avLst>
              <a:gd name="adj" fmla="val 300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Google Shape;189;p62">
            <a:extLst>
              <a:ext uri="{FF2B5EF4-FFF2-40B4-BE49-F238E27FC236}">
                <a16:creationId xmlns:a16="http://schemas.microsoft.com/office/drawing/2014/main" id="{61D8A04A-04E8-4203-9A40-2AE897094CB7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9B0D0F-86FD-9D34-29E6-BB7237804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893688"/>
              </p:ext>
            </p:extLst>
          </p:nvPr>
        </p:nvGraphicFramePr>
        <p:xfrm>
          <a:off x="295686" y="2035841"/>
          <a:ext cx="2636266" cy="705569"/>
        </p:xfrm>
        <a:graphic>
          <a:graphicData uri="http://schemas.openxmlformats.org/drawingml/2006/table">
            <a:tbl>
              <a:tblPr/>
              <a:tblGrid>
                <a:gridCol w="767633">
                  <a:extLst>
                    <a:ext uri="{9D8B030D-6E8A-4147-A177-3AD203B41FA5}">
                      <a16:colId xmlns:a16="http://schemas.microsoft.com/office/drawing/2014/main" val="3852664436"/>
                    </a:ext>
                  </a:extLst>
                </a:gridCol>
                <a:gridCol w="1868633">
                  <a:extLst>
                    <a:ext uri="{9D8B030D-6E8A-4147-A177-3AD203B41FA5}">
                      <a16:colId xmlns:a16="http://schemas.microsoft.com/office/drawing/2014/main" val="2974149767"/>
                    </a:ext>
                  </a:extLst>
                </a:gridCol>
              </a:tblGrid>
              <a:tr h="4130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Variable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Details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067795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PM10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Particulate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Matter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kr-regular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otokr-regular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㎥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12937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A28016-B229-389C-CCA5-0349C2A7B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224297"/>
              </p:ext>
            </p:extLst>
          </p:nvPr>
        </p:nvGraphicFramePr>
        <p:xfrm>
          <a:off x="3278016" y="1980125"/>
          <a:ext cx="2636266" cy="1595262"/>
        </p:xfrm>
        <a:graphic>
          <a:graphicData uri="http://schemas.openxmlformats.org/drawingml/2006/table">
            <a:tbl>
              <a:tblPr/>
              <a:tblGrid>
                <a:gridCol w="767633">
                  <a:extLst>
                    <a:ext uri="{9D8B030D-6E8A-4147-A177-3AD203B41FA5}">
                      <a16:colId xmlns:a16="http://schemas.microsoft.com/office/drawing/2014/main" val="2943671408"/>
                    </a:ext>
                  </a:extLst>
                </a:gridCol>
                <a:gridCol w="1868633">
                  <a:extLst>
                    <a:ext uri="{9D8B030D-6E8A-4147-A177-3AD203B41FA5}">
                      <a16:colId xmlns:a16="http://schemas.microsoft.com/office/drawing/2014/main" val="171338946"/>
                    </a:ext>
                  </a:extLst>
                </a:gridCol>
              </a:tblGrid>
              <a:tr h="4057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Variable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Details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93492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O3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Ozone Concentration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08532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NO2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Nitrogen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Dioxide Concentration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9661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CO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Nitric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Oxide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Concentration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978554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SO2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Sulfur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Dioxide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Concentration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387670"/>
                  </a:ext>
                </a:extLst>
              </a:tr>
            </a:tbl>
          </a:graphicData>
        </a:graphic>
      </p:graphicFrame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45F516E-AF30-E02E-5FD0-1A1549655996}"/>
              </a:ext>
            </a:extLst>
          </p:cNvPr>
          <p:cNvSpPr/>
          <p:nvPr/>
        </p:nvSpPr>
        <p:spPr>
          <a:xfrm>
            <a:off x="9028820" y="3825758"/>
            <a:ext cx="2856686" cy="2491731"/>
          </a:xfrm>
          <a:prstGeom prst="roundRect">
            <a:avLst>
              <a:gd name="adj" fmla="val 30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C92D89-4DD6-3C1C-5A28-20D6AA337A92}"/>
              </a:ext>
            </a:extLst>
          </p:cNvPr>
          <p:cNvSpPr/>
          <p:nvPr/>
        </p:nvSpPr>
        <p:spPr>
          <a:xfrm>
            <a:off x="9037678" y="1271752"/>
            <a:ext cx="2856686" cy="2491731"/>
          </a:xfrm>
          <a:prstGeom prst="roundRect">
            <a:avLst>
              <a:gd name="adj" fmla="val 300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358119-B25F-A030-F5D1-6395ED40D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10267"/>
              </p:ext>
            </p:extLst>
          </p:nvPr>
        </p:nvGraphicFramePr>
        <p:xfrm>
          <a:off x="6186775" y="1980125"/>
          <a:ext cx="2636266" cy="3378743"/>
        </p:xfrm>
        <a:graphic>
          <a:graphicData uri="http://schemas.openxmlformats.org/drawingml/2006/table">
            <a:tbl>
              <a:tblPr/>
              <a:tblGrid>
                <a:gridCol w="767633">
                  <a:extLst>
                    <a:ext uri="{9D8B030D-6E8A-4147-A177-3AD203B41FA5}">
                      <a16:colId xmlns:a16="http://schemas.microsoft.com/office/drawing/2014/main" val="2943671408"/>
                    </a:ext>
                  </a:extLst>
                </a:gridCol>
                <a:gridCol w="1868633">
                  <a:extLst>
                    <a:ext uri="{9D8B030D-6E8A-4147-A177-3AD203B41FA5}">
                      <a16:colId xmlns:a16="http://schemas.microsoft.com/office/drawing/2014/main" val="171338946"/>
                    </a:ext>
                  </a:extLst>
                </a:gridCol>
              </a:tblGrid>
              <a:tr h="4267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Variable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Details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93492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TEMP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Temperature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(°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26871"/>
                  </a:ext>
                </a:extLst>
              </a:tr>
              <a:tr h="392486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RAIN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Precipitation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327492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WIND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Wind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Speed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m/s)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113154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WIND_DIR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Wind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Direction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(16Cardinal Directions)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49043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HUMIDITY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Humidity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91589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ATM_PRESS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Atmospheric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Pressure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hPa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79187"/>
                  </a:ext>
                </a:extLst>
              </a:tr>
              <a:tr h="392486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SNOW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Snowfall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03652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CLOUD</a:t>
                      </a: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Cloud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Cover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 tenths)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186065"/>
                  </a:ext>
                </a:extLst>
              </a:tr>
              <a:tr h="392486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Season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Four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Seasons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5140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4EE35D3-AB27-BB5F-FD31-E4A8D5558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055285"/>
              </p:ext>
            </p:extLst>
          </p:nvPr>
        </p:nvGraphicFramePr>
        <p:xfrm>
          <a:off x="9139030" y="4479593"/>
          <a:ext cx="2636266" cy="808720"/>
        </p:xfrm>
        <a:graphic>
          <a:graphicData uri="http://schemas.openxmlformats.org/drawingml/2006/table">
            <a:tbl>
              <a:tblPr/>
              <a:tblGrid>
                <a:gridCol w="767633">
                  <a:extLst>
                    <a:ext uri="{9D8B030D-6E8A-4147-A177-3AD203B41FA5}">
                      <a16:colId xmlns:a16="http://schemas.microsoft.com/office/drawing/2014/main" val="2943671408"/>
                    </a:ext>
                  </a:extLst>
                </a:gridCol>
                <a:gridCol w="1868633">
                  <a:extLst>
                    <a:ext uri="{9D8B030D-6E8A-4147-A177-3AD203B41FA5}">
                      <a16:colId xmlns:a16="http://schemas.microsoft.com/office/drawing/2014/main" val="171338946"/>
                    </a:ext>
                  </a:extLst>
                </a:gridCol>
              </a:tblGrid>
              <a:tr h="4162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Variable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Details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93492"/>
                  </a:ext>
                </a:extLst>
              </a:tr>
              <a:tr h="392486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Season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Four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Seasons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5140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4EAC748-CEDF-54AB-3E93-A3746E031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3393"/>
              </p:ext>
            </p:extLst>
          </p:nvPr>
        </p:nvGraphicFramePr>
        <p:xfrm>
          <a:off x="9168718" y="1963038"/>
          <a:ext cx="2636266" cy="747621"/>
        </p:xfrm>
        <a:graphic>
          <a:graphicData uri="http://schemas.openxmlformats.org/drawingml/2006/table">
            <a:tbl>
              <a:tblPr/>
              <a:tblGrid>
                <a:gridCol w="767633">
                  <a:extLst>
                    <a:ext uri="{9D8B030D-6E8A-4147-A177-3AD203B41FA5}">
                      <a16:colId xmlns:a16="http://schemas.microsoft.com/office/drawing/2014/main" val="3747837358"/>
                    </a:ext>
                  </a:extLst>
                </a:gridCol>
                <a:gridCol w="1868633">
                  <a:extLst>
                    <a:ext uri="{9D8B030D-6E8A-4147-A177-3AD203B41FA5}">
                      <a16:colId xmlns:a16="http://schemas.microsoft.com/office/drawing/2014/main" val="2998154896"/>
                    </a:ext>
                  </a:extLst>
                </a:gridCol>
              </a:tblGrid>
              <a:tr h="4551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Variable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Details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43003"/>
                  </a:ext>
                </a:extLst>
              </a:tr>
              <a:tr h="29250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맑은 고딕" panose="020B0503020000020004" pitchFamily="50" charset="-127"/>
                        </a:rPr>
                        <a:t>MeasDate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lvl="0"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Measured Date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6" marR="7236" marT="7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6556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52F6F3-1E55-43CE-B45A-8C2087AA6B53}"/>
              </a:ext>
            </a:extLst>
          </p:cNvPr>
          <p:cNvSpPr txBox="1"/>
          <p:nvPr/>
        </p:nvSpPr>
        <p:spPr>
          <a:xfrm>
            <a:off x="358747" y="1393842"/>
            <a:ext cx="1655588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Target Variable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B2A766-7A61-5C67-BDC6-BF0FE9AA3AE8}"/>
              </a:ext>
            </a:extLst>
          </p:cNvPr>
          <p:cNvSpPr txBox="1"/>
          <p:nvPr/>
        </p:nvSpPr>
        <p:spPr>
          <a:xfrm>
            <a:off x="9189739" y="1369967"/>
            <a:ext cx="1655588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Datetime Variable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448E4-BB10-1F14-2632-941E770F869C}"/>
              </a:ext>
            </a:extLst>
          </p:cNvPr>
          <p:cNvSpPr txBox="1"/>
          <p:nvPr/>
        </p:nvSpPr>
        <p:spPr>
          <a:xfrm>
            <a:off x="3278015" y="1393842"/>
            <a:ext cx="248165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Atmospheric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9FD614-839B-7004-24E3-A8E3753FB3F9}"/>
              </a:ext>
            </a:extLst>
          </p:cNvPr>
          <p:cNvSpPr txBox="1"/>
          <p:nvPr/>
        </p:nvSpPr>
        <p:spPr>
          <a:xfrm>
            <a:off x="6186775" y="1393842"/>
            <a:ext cx="248165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Meteorological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43440A-CDED-D86A-3771-DC32D7DF4C33}"/>
              </a:ext>
            </a:extLst>
          </p:cNvPr>
          <p:cNvSpPr txBox="1"/>
          <p:nvPr/>
        </p:nvSpPr>
        <p:spPr>
          <a:xfrm>
            <a:off x="9037679" y="3947848"/>
            <a:ext cx="248165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Calibri Light"/>
                <a:cs typeface="+mn-cs"/>
              </a:rPr>
              <a:t>Derived Variable</a:t>
            </a:r>
          </a:p>
        </p:txBody>
      </p:sp>
      <p:sp>
        <p:nvSpPr>
          <p:cNvPr id="25" name="직사각형 6">
            <a:extLst>
              <a:ext uri="{FF2B5EF4-FFF2-40B4-BE49-F238E27FC236}">
                <a16:creationId xmlns:a16="http://schemas.microsoft.com/office/drawing/2014/main" id="{CF741CFC-8124-9906-BBF7-D9BFCD470299}"/>
              </a:ext>
            </a:extLst>
          </p:cNvPr>
          <p:cNvSpPr/>
          <p:nvPr/>
        </p:nvSpPr>
        <p:spPr>
          <a:xfrm>
            <a:off x="9168718" y="5438031"/>
            <a:ext cx="1470213" cy="5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/>
              <a:t>- Winter: Dec – Feb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/>
              <a:t>- Spring: Mar – May</a:t>
            </a: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EFA8A856-5DC9-9CB2-CFFE-B193B334A522}"/>
              </a:ext>
            </a:extLst>
          </p:cNvPr>
          <p:cNvSpPr/>
          <p:nvPr/>
        </p:nvSpPr>
        <p:spPr>
          <a:xfrm>
            <a:off x="10486851" y="5438031"/>
            <a:ext cx="1470213" cy="5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/>
              <a:t>- Summer: Jun – Aug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/>
              <a:t>- Fall: Sep – Nov</a:t>
            </a:r>
          </a:p>
        </p:txBody>
      </p:sp>
    </p:spTree>
    <p:extLst>
      <p:ext uri="{BB962C8B-B14F-4D97-AF65-F5344CB8AC3E}">
        <p14:creationId xmlns:p14="http://schemas.microsoft.com/office/powerpoint/2010/main" val="175988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A5E5-6713-B10A-BDE1-96DD4C9F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EDACD1A9-95BF-7CD4-173A-BD924775E6C0}"/>
              </a:ext>
            </a:extLst>
          </p:cNvPr>
          <p:cNvSpPr txBox="1"/>
          <p:nvPr/>
        </p:nvSpPr>
        <p:spPr>
          <a:xfrm>
            <a:off x="803449" y="965738"/>
            <a:ext cx="342357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>
                <a:latin typeface="Calibri Light"/>
              </a:rPr>
              <a:t>Null</a:t>
            </a:r>
            <a:r>
              <a:rPr lang="ko-KR" altLang="en-US" sz="1600" b="1" dirty="0">
                <a:latin typeface="Calibri Light"/>
              </a:rPr>
              <a:t> </a:t>
            </a:r>
            <a:r>
              <a:rPr lang="en-US" altLang="ko-KR" sz="1600" b="1" dirty="0">
                <a:latin typeface="Calibri Light"/>
              </a:rPr>
              <a:t>Values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238B91-B0AA-8F58-4FE3-87AB8E940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617295"/>
              </p:ext>
            </p:extLst>
          </p:nvPr>
        </p:nvGraphicFramePr>
        <p:xfrm>
          <a:off x="1803591" y="2132930"/>
          <a:ext cx="2357718" cy="197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859">
                  <a:extLst>
                    <a:ext uri="{9D8B030D-6E8A-4147-A177-3AD203B41FA5}">
                      <a16:colId xmlns:a16="http://schemas.microsoft.com/office/drawing/2014/main" val="4113573384"/>
                    </a:ext>
                  </a:extLst>
                </a:gridCol>
                <a:gridCol w="1178859">
                  <a:extLst>
                    <a:ext uri="{9D8B030D-6E8A-4147-A177-3AD203B41FA5}">
                      <a16:colId xmlns:a16="http://schemas.microsoft.com/office/drawing/2014/main" val="3315744747"/>
                    </a:ext>
                  </a:extLst>
                </a:gridCol>
              </a:tblGrid>
              <a:tr h="329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Variable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 of Null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971397"/>
                  </a:ext>
                </a:extLst>
              </a:tr>
              <a:tr h="3296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A58AD"/>
                          </a:solidFill>
                        </a:rPr>
                        <a:t>PM10</a:t>
                      </a:r>
                      <a:endParaRPr lang="ko-KR" altLang="en-US" sz="1400" dirty="0">
                        <a:solidFill>
                          <a:srgbClr val="2A58A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447773"/>
                  </a:ext>
                </a:extLst>
              </a:tr>
              <a:tr h="3296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A58AD"/>
                          </a:solidFill>
                        </a:rPr>
                        <a:t>O3</a:t>
                      </a:r>
                      <a:endParaRPr lang="ko-KR" altLang="en-US" sz="1400" dirty="0">
                        <a:solidFill>
                          <a:srgbClr val="2A58A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8010"/>
                  </a:ext>
                </a:extLst>
              </a:tr>
              <a:tr h="3296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A58AD"/>
                          </a:solidFill>
                        </a:rPr>
                        <a:t>NO2</a:t>
                      </a:r>
                      <a:endParaRPr lang="ko-KR" altLang="en-US" sz="1400" dirty="0">
                        <a:solidFill>
                          <a:srgbClr val="2A58A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551879"/>
                  </a:ext>
                </a:extLst>
              </a:tr>
              <a:tr h="3296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A58AD"/>
                          </a:solidFill>
                        </a:rPr>
                        <a:t>CO</a:t>
                      </a:r>
                      <a:endParaRPr lang="ko-KR" altLang="en-US" sz="1400" dirty="0">
                        <a:solidFill>
                          <a:srgbClr val="2A58A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103263"/>
                  </a:ext>
                </a:extLst>
              </a:tr>
              <a:tr h="3296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A58AD"/>
                          </a:solidFill>
                        </a:rPr>
                        <a:t>SO2</a:t>
                      </a:r>
                      <a:endParaRPr lang="ko-KR" altLang="en-US" sz="1400" dirty="0">
                        <a:solidFill>
                          <a:srgbClr val="2A58A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219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D4F168A-003C-BA76-55C2-7CA2D59859D6}"/>
              </a:ext>
            </a:extLst>
          </p:cNvPr>
          <p:cNvSpPr/>
          <p:nvPr/>
        </p:nvSpPr>
        <p:spPr>
          <a:xfrm>
            <a:off x="803449" y="1521396"/>
            <a:ext cx="4556827" cy="48990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14896-BDBD-2F0A-E316-C4F5AC5674F6}"/>
              </a:ext>
            </a:extLst>
          </p:cNvPr>
          <p:cNvSpPr txBox="1"/>
          <p:nvPr/>
        </p:nvSpPr>
        <p:spPr>
          <a:xfrm>
            <a:off x="171559" y="46982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Data Cleansing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19" name="Google Shape;189;p62">
            <a:extLst>
              <a:ext uri="{FF2B5EF4-FFF2-40B4-BE49-F238E27FC236}">
                <a16:creationId xmlns:a16="http://schemas.microsoft.com/office/drawing/2014/main" id="{0A5F945E-0755-2F77-2711-BDD8EF15D937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E92FF8-294C-D344-3495-4537CC8E0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6" y="1294991"/>
            <a:ext cx="3876628" cy="4268018"/>
          </a:xfrm>
          <a:prstGeom prst="rect">
            <a:avLst/>
          </a:prstGeom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id="{C2CC933C-ABCF-9ECD-5D53-FFA112F25579}"/>
              </a:ext>
            </a:extLst>
          </p:cNvPr>
          <p:cNvSpPr/>
          <p:nvPr/>
        </p:nvSpPr>
        <p:spPr>
          <a:xfrm>
            <a:off x="944336" y="4647760"/>
            <a:ext cx="427505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b="1" dirty="0"/>
          </a:p>
          <a:p>
            <a:pPr lvl="0">
              <a:defRPr/>
            </a:pPr>
            <a:r>
              <a:rPr lang="en-US" altLang="ko-KR" sz="1400" b="1" dirty="0"/>
              <a:t>- Multiple missing values were identified in 2020-05-02</a:t>
            </a:r>
          </a:p>
          <a:p>
            <a:pPr lvl="0">
              <a:defRPr/>
            </a:pPr>
            <a:r>
              <a:rPr lang="en-US" altLang="ko-KR" sz="1400" b="1" dirty="0"/>
              <a:t>      </a:t>
            </a:r>
            <a:r>
              <a:rPr lang="ko-KR" altLang="en-US" sz="1400" b="1" dirty="0"/>
              <a:t>→  </a:t>
            </a:r>
            <a:r>
              <a:rPr lang="en-US" altLang="ko-KR" sz="1400" b="1" dirty="0"/>
              <a:t>replaced by the average value by season</a:t>
            </a:r>
          </a:p>
          <a:p>
            <a:pPr lvl="0">
              <a:defRPr/>
            </a:pPr>
            <a:endParaRPr lang="en-US" altLang="ko-KR" sz="1400" b="1" dirty="0"/>
          </a:p>
          <a:p>
            <a:pPr lvl="0">
              <a:defRPr/>
            </a:pPr>
            <a:r>
              <a:rPr lang="en-US" altLang="ko-KR" sz="1400" b="1" dirty="0"/>
              <a:t>- For CO, input the average value by season</a:t>
            </a:r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id="{43F368F8-47B8-6D73-2A58-9FF63A81681B}"/>
              </a:ext>
            </a:extLst>
          </p:cNvPr>
          <p:cNvSpPr/>
          <p:nvPr/>
        </p:nvSpPr>
        <p:spPr>
          <a:xfrm>
            <a:off x="5828577" y="5447979"/>
            <a:ext cx="61081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/>
              <a:t>The combination of the boxplot and ANOVA results confirms that `CO` levels differ significantly across seasons. The low p-value (&lt; 0.05) provides strong statistical evidence for this conclusion, and the high F-statistic further supports the existence of meaningful differences between seasonal groups.</a:t>
            </a:r>
          </a:p>
        </p:txBody>
      </p:sp>
    </p:spTree>
    <p:extLst>
      <p:ext uri="{BB962C8B-B14F-4D97-AF65-F5344CB8AC3E}">
        <p14:creationId xmlns:p14="http://schemas.microsoft.com/office/powerpoint/2010/main" val="344377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3812331F-F38C-40FF-A471-8203161AD611}"/>
              </a:ext>
            </a:extLst>
          </p:cNvPr>
          <p:cNvSpPr txBox="1"/>
          <p:nvPr/>
        </p:nvSpPr>
        <p:spPr>
          <a:xfrm>
            <a:off x="1182149" y="1564992"/>
            <a:ext cx="6371450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Using user-defined function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latin typeface="Calibri Light"/>
              </a:rPr>
              <a:t>Detecting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outliers for each variable</a:t>
            </a:r>
            <a:r>
              <a:rPr lang="en-US" altLang="ko-KR" sz="1600" b="1" dirty="0">
                <a:latin typeface="Calibri Light"/>
                <a:ea typeface="Calibri Light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latin typeface="Calibri Light"/>
              <a:ea typeface="Calibri Light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latin typeface="Calibri Light"/>
                <a:ea typeface="Calibri Light"/>
              </a:rPr>
              <a:t>However, no separate handling for outliers is done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3A76498-4EE2-4FCB-8E38-35D5ED9181A6}"/>
              </a:ext>
            </a:extLst>
          </p:cNvPr>
          <p:cNvSpPr/>
          <p:nvPr/>
        </p:nvSpPr>
        <p:spPr>
          <a:xfrm>
            <a:off x="803450" y="1521396"/>
            <a:ext cx="10792656" cy="48990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308EF-D31D-44C9-BD07-5A2B5EF21FA1}"/>
              </a:ext>
            </a:extLst>
          </p:cNvPr>
          <p:cNvSpPr txBox="1"/>
          <p:nvPr/>
        </p:nvSpPr>
        <p:spPr>
          <a:xfrm>
            <a:off x="171559" y="46982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Data Cleansing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cxnSp>
        <p:nvCxnSpPr>
          <p:cNvPr id="19" name="Google Shape;189;p62">
            <a:extLst>
              <a:ext uri="{FF2B5EF4-FFF2-40B4-BE49-F238E27FC236}">
                <a16:creationId xmlns:a16="http://schemas.microsoft.com/office/drawing/2014/main" id="{61D8A04A-04E8-4203-9A40-2AE897094CB7}"/>
              </a:ext>
            </a:extLst>
          </p:cNvPr>
          <p:cNvCxnSpPr>
            <a:cxnSpLocks/>
          </p:cNvCxnSpPr>
          <p:nvPr/>
        </p:nvCxnSpPr>
        <p:spPr>
          <a:xfrm>
            <a:off x="126126" y="569088"/>
            <a:ext cx="11957720" cy="0"/>
          </a:xfrm>
          <a:prstGeom prst="straightConnector1">
            <a:avLst/>
          </a:prstGeom>
          <a:noFill/>
          <a:ln w="444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0819CA-C7E4-D0FA-FC8E-8E01E1FC83F5}"/>
              </a:ext>
            </a:extLst>
          </p:cNvPr>
          <p:cNvSpPr txBox="1"/>
          <p:nvPr/>
        </p:nvSpPr>
        <p:spPr>
          <a:xfrm>
            <a:off x="803449" y="965738"/>
            <a:ext cx="342357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>
                <a:latin typeface="Calibri Light"/>
              </a:rPr>
              <a:t>Outliers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F5184-1DF4-0A12-DF14-954F5747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38" y="2270235"/>
            <a:ext cx="3962072" cy="3834879"/>
          </a:xfrm>
          <a:prstGeom prst="rect">
            <a:avLst/>
          </a:prstGeom>
        </p:spPr>
      </p:pic>
      <p:sp>
        <p:nvSpPr>
          <p:cNvPr id="8" name="직사각형 6">
            <a:extLst>
              <a:ext uri="{FF2B5EF4-FFF2-40B4-BE49-F238E27FC236}">
                <a16:creationId xmlns:a16="http://schemas.microsoft.com/office/drawing/2014/main" id="{3DA2C015-BCD1-8647-0FE7-8A63046F6AAA}"/>
              </a:ext>
            </a:extLst>
          </p:cNvPr>
          <p:cNvSpPr/>
          <p:nvPr/>
        </p:nvSpPr>
        <p:spPr>
          <a:xfrm>
            <a:off x="7414427" y="1895629"/>
            <a:ext cx="11620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i="1" dirty="0"/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B07306-EB1B-AB08-C6AA-318BF7542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14" y="2376660"/>
            <a:ext cx="6307466" cy="36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1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사용자 지정 11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4ABEB"/>
      </a:accent1>
      <a:accent2>
        <a:srgbClr val="2A58AD"/>
      </a:accent2>
      <a:accent3>
        <a:srgbClr val="17BDA9"/>
      </a:accent3>
      <a:accent4>
        <a:srgbClr val="68A1F6"/>
      </a:accent4>
      <a:accent5>
        <a:srgbClr val="5A5ABA"/>
      </a:accent5>
      <a:accent6>
        <a:srgbClr val="77E4DF"/>
      </a:accent6>
      <a:hlink>
        <a:srgbClr val="0000FF"/>
      </a:hlink>
      <a:folHlink>
        <a:srgbClr val="800080"/>
      </a:folHlink>
    </a:clrScheme>
    <a:fontScheme name="사용자 지정 1">
      <a:majorFont>
        <a:latin typeface="Noto Sans"/>
        <a:ea typeface="Calibri Light"/>
        <a:cs typeface=""/>
      </a:majorFont>
      <a:minorFont>
        <a:latin typeface="Calibri Light"/>
        <a:ea typeface="Calibr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1926</Words>
  <Application>Microsoft Macintosh PowerPoint</Application>
  <PresentationFormat>Widescreen</PresentationFormat>
  <Paragraphs>420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 Unicode MS</vt:lpstr>
      <vt:lpstr>HY견고딕</vt:lpstr>
      <vt:lpstr>맑은 고딕</vt:lpstr>
      <vt:lpstr>Noto Sans CJK JP</vt:lpstr>
      <vt:lpstr>Notokr-regular</vt:lpstr>
      <vt:lpstr>Arial</vt:lpstr>
      <vt:lpstr>Calibri</vt:lpstr>
      <vt:lpstr>Calibri Light</vt:lpstr>
      <vt:lpstr>Noto Sans</vt:lpstr>
      <vt:lpstr>Office 테마</vt:lpstr>
      <vt:lpstr>3_Office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seony</dc:creator>
  <cp:lastModifiedBy>Seon Jhang</cp:lastModifiedBy>
  <cp:revision>443</cp:revision>
  <dcterms:created xsi:type="dcterms:W3CDTF">2024-02-01T03:31:18Z</dcterms:created>
  <dcterms:modified xsi:type="dcterms:W3CDTF">2024-12-31T21:07:29Z</dcterms:modified>
</cp:coreProperties>
</file>